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86" r:id="rId1"/>
  </p:sldMasterIdLst>
  <p:notesMasterIdLst>
    <p:notesMasterId r:id="rId14"/>
  </p:notesMasterIdLst>
  <p:sldIdLst>
    <p:sldId id="258" r:id="rId2"/>
    <p:sldId id="259" r:id="rId3"/>
    <p:sldId id="256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57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1020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04:42:50.118"/>
    </inkml:context>
    <inkml:brush xml:id="br0">
      <inkml:brushProperty name="width" value="0.3" units="cm"/>
      <inkml:brushProperty name="height" value="0.6" units="cm"/>
      <inkml:brushProperty name="color" value="#004574"/>
      <inkml:brushProperty name="tip" value="rectangle"/>
      <inkml:brushProperty name="rasterOp" value="maskPen"/>
      <inkml:brushProperty name="ignorePressure" value="1"/>
    </inkml:brush>
  </inkml:definitions>
  <inkml:trace contextRef="#ctx0" brushRef="#br0">13566 37,'-13'-5,"-1"1,0-1,0 2,0 0,-1 1,1 0,0 1,-22 2,-10-3,-1064-8,641 13,312-4,-626 22,635-10,28-3,-141 27,106-7,-201 11,296-32,-74 17,74-12,-74 7,-113-9,-60 4,-505 1,516-17,-7379 2,7587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04:42:55.433"/>
    </inkml:context>
    <inkml:brush xml:id="br0">
      <inkml:brushProperty name="width" value="0.3" units="cm"/>
      <inkml:brushProperty name="height" value="0.6" units="cm"/>
      <inkml:brushProperty name="color" value="#004574"/>
      <inkml:brushProperty name="tip" value="rectangle"/>
      <inkml:brushProperty name="rasterOp" value="maskPen"/>
      <inkml:brushProperty name="ignorePressure" value="1"/>
    </inkml:brush>
  </inkml:definitions>
  <inkml:trace contextRef="#ctx0" brushRef="#br0">1 39,'4'-3,"0"0,0 0,0 0,0 1,1-1,0 1,-1 0,1 1,0-1,0 1,9-1,60-4,-52 6,682-4,-348 7,159 24,200 17,2835-49,-1886 8,-763-3,-659 17,2 1,2417-19,-2639 0,1-1,-1-1,0-1,0-1,-1 0,1-2,-1 0,25-14,-18 10,0 1,0 2,1 1,0 1,58-4,152 9,-148 4,621 0,-438-4,-224 4,0 3,0 1,0 3,51 17,42 8,-91-25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04:43:04.517"/>
    </inkml:context>
    <inkml:brush xml:id="br0">
      <inkml:brushProperty name="width" value="0.3" units="cm"/>
      <inkml:brushProperty name="height" value="0.6" units="cm"/>
      <inkml:brushProperty name="color" value="#003254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1 109,'480'0,"-453"-2,0-2,0 0,-1-1,0-2,0-1,33-14,-30 10,0 2,0 1,1 1,53-6,433 11,-249 7,-92-6,195 5,-201 14,31 1,47-2,19 1,-1-17,-212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7D2F2D-962E-4134-A135-82333DEFAD74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77E5C6-4A63-4BE6-A943-7BA37091D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551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92DE1-3551-46E8-842B-E3D231519E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867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141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322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268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334559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4799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718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151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8039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7454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639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939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222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494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563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180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509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367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989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193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  <p:sldLayoutId id="2147483898" r:id="rId12"/>
    <p:sldLayoutId id="2147483899" r:id="rId13"/>
    <p:sldLayoutId id="2147483900" r:id="rId14"/>
    <p:sldLayoutId id="2147483901" r:id="rId15"/>
    <p:sldLayoutId id="2147483902" r:id="rId16"/>
    <p:sldLayoutId id="2147483903" r:id="rId17"/>
    <p:sldLayoutId id="2147483904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2.jpeg"/><Relationship Id="rId1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12" Type="http://schemas.openxmlformats.org/officeDocument/2006/relationships/hyperlink" Target="https://www.goodfreephotos.com/canada/british-columbia/vancouver/sunset-over-vancouver-bay.jpg.php" TargetMode="External"/><Relationship Id="rId17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11.jpg"/><Relationship Id="rId5" Type="http://schemas.openxmlformats.org/officeDocument/2006/relationships/image" Target="../media/image6.png"/><Relationship Id="rId15" Type="http://schemas.openxmlformats.org/officeDocument/2006/relationships/hyperlink" Target="https://pixnio.com/flora-plants/flowers/nature-plant-flora-flower-bloom-color-petals-pistil-pollen" TargetMode="External"/><Relationship Id="rId10" Type="http://schemas.openxmlformats.org/officeDocument/2006/relationships/image" Target="../media/image10.jpeg"/><Relationship Id="rId19" Type="http://schemas.openxmlformats.org/officeDocument/2006/relationships/image" Target="../media/image17.svg"/><Relationship Id="rId4" Type="http://schemas.openxmlformats.org/officeDocument/2006/relationships/image" Target="../media/image5.svg"/><Relationship Id="rId9" Type="http://schemas.openxmlformats.org/officeDocument/2006/relationships/hyperlink" Target="https://www.pexels.com/photo/photo-of-beach-under-blue-sky-scenery-3250614/" TargetMode="External"/><Relationship Id="rId14" Type="http://schemas.openxmlformats.org/officeDocument/2006/relationships/image" Target="../media/image1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9.png"/><Relationship Id="rId4" Type="http://schemas.openxmlformats.org/officeDocument/2006/relationships/customXml" Target="../ink/ink1.xml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987FE37-E323-4FE2-AA40-20275FA29F62}"/>
              </a:ext>
            </a:extLst>
          </p:cNvPr>
          <p:cNvGrpSpPr/>
          <p:nvPr/>
        </p:nvGrpSpPr>
        <p:grpSpPr>
          <a:xfrm>
            <a:off x="7487619" y="989096"/>
            <a:ext cx="4501858" cy="5719855"/>
            <a:chOff x="7588548" y="1057925"/>
            <a:chExt cx="4501858" cy="571985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69FAFF5-0E79-4170-A6D2-EE3B4EC22F1F}"/>
                </a:ext>
              </a:extLst>
            </p:cNvPr>
            <p:cNvSpPr txBox="1"/>
            <p:nvPr/>
          </p:nvSpPr>
          <p:spPr>
            <a:xfrm>
              <a:off x="8686910" y="6008339"/>
              <a:ext cx="340349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radley Hand ITC" panose="03070402050302030203" pitchFamily="66" charset="0"/>
                </a:rPr>
                <a:t>Submitted to </a:t>
              </a:r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radley Hand ITC" panose="03070402050302030203" pitchFamily="66" charset="0"/>
                </a:rPr>
                <a:t>Minhaz</a:t>
              </a: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radley Hand ITC" panose="03070402050302030203" pitchFamily="66" charset="0"/>
                </a:rPr>
                <a:t> Hossain</a:t>
              </a:r>
            </a:p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radley Hand ITC" panose="03070402050302030203" pitchFamily="66" charset="0"/>
                </a:rPr>
                <a:t>                </a:t>
              </a:r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radley Hand ITC" panose="03070402050302030203" pitchFamily="66" charset="0"/>
                </a:rPr>
                <a:t>Professor</a:t>
              </a: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radley Hand ITC" panose="03070402050302030203" pitchFamily="66" charset="0"/>
                </a:rPr>
                <a:t> of CSE dept</a:t>
              </a:r>
              <a:r>
                <a:rPr lang="en-US" dirty="0">
                  <a:latin typeface="Bradley Hand ITC" panose="03070402050302030203" pitchFamily="66" charset="0"/>
                </a:rPr>
                <a:t>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D22565E-09B5-4046-ABF7-2D79141BA273}"/>
                </a:ext>
              </a:extLst>
            </p:cNvPr>
            <p:cNvSpPr txBox="1"/>
            <p:nvPr/>
          </p:nvSpPr>
          <p:spPr>
            <a:xfrm>
              <a:off x="7588548" y="3874329"/>
              <a:ext cx="448077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ID: 1664(B)</a:t>
              </a:r>
            </a:p>
            <a:p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Name: Sayed MD. </a:t>
              </a:r>
              <a:r>
                <a:rPr lang="en-US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Sadik</a:t>
              </a:r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 Iqbal Akil</a:t>
              </a:r>
            </a:p>
            <a:p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Course : Algorithm Design &amp; </a:t>
              </a:r>
              <a:r>
                <a:rPr lang="en-US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Analaysis</a:t>
              </a: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endParaRPr>
            </a:p>
            <a:p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Date: 21 March, 2022.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DFD6161-9DD2-4BFE-9E6F-F3B79CAA8A28}"/>
                </a:ext>
              </a:extLst>
            </p:cNvPr>
            <p:cNvGrpSpPr/>
            <p:nvPr/>
          </p:nvGrpSpPr>
          <p:grpSpPr>
            <a:xfrm>
              <a:off x="7825056" y="2287171"/>
              <a:ext cx="3552966" cy="1384995"/>
              <a:chOff x="8229366" y="3391856"/>
              <a:chExt cx="3552966" cy="1384995"/>
            </a:xfrm>
          </p:grpSpPr>
          <p:pic>
            <p:nvPicPr>
              <p:cNvPr id="53" name="Graphic 52" descr="Research">
                <a:extLst>
                  <a:ext uri="{FF2B5EF4-FFF2-40B4-BE49-F238E27FC236}">
                    <a16:creationId xmlns:a16="http://schemas.microsoft.com/office/drawing/2014/main" id="{27DF2E17-16E2-42C5-964C-07996D4286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229366" y="3461146"/>
                <a:ext cx="914400" cy="914400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1C0F92A-7AFA-49DE-8E22-B968BFE50509}"/>
                  </a:ext>
                </a:extLst>
              </p:cNvPr>
              <p:cNvSpPr txBox="1"/>
              <p:nvPr/>
            </p:nvSpPr>
            <p:spPr>
              <a:xfrm>
                <a:off x="8878630" y="3391856"/>
                <a:ext cx="2903702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Merge Sorting &amp; Time-Complexity</a:t>
                </a:r>
              </a:p>
            </p:txBody>
          </p:sp>
        </p:grpSp>
        <p:pic>
          <p:nvPicPr>
            <p:cNvPr id="27" name="Graphic 26" descr="Filter">
              <a:extLst>
                <a:ext uri="{FF2B5EF4-FFF2-40B4-BE49-F238E27FC236}">
                  <a16:creationId xmlns:a16="http://schemas.microsoft.com/office/drawing/2014/main" id="{DB7DC9ED-A50E-4E2D-A7D2-DF157D482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93963" y="1057925"/>
              <a:ext cx="1307285" cy="1307285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2616539-53FF-4722-A0C0-BF3178DD2DE0}"/>
              </a:ext>
            </a:extLst>
          </p:cNvPr>
          <p:cNvGrpSpPr/>
          <p:nvPr/>
        </p:nvGrpSpPr>
        <p:grpSpPr>
          <a:xfrm>
            <a:off x="-8123076" y="10956"/>
            <a:ext cx="16246152" cy="6858026"/>
            <a:chOff x="-6455972" y="-22646"/>
            <a:chExt cx="16246152" cy="685802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0BB98A8-56D5-4C0E-988D-A96332B52FC2}"/>
                </a:ext>
              </a:extLst>
            </p:cNvPr>
            <p:cNvGrpSpPr/>
            <p:nvPr/>
          </p:nvGrpSpPr>
          <p:grpSpPr>
            <a:xfrm>
              <a:off x="-6455972" y="-22646"/>
              <a:ext cx="16246152" cy="6858026"/>
              <a:chOff x="-10924423" y="0"/>
              <a:chExt cx="22660699" cy="6858026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DDB8679-B2D8-4A7B-88D8-691922B9165F}"/>
                  </a:ext>
                </a:extLst>
              </p:cNvPr>
              <p:cNvSpPr/>
              <p:nvPr/>
            </p:nvSpPr>
            <p:spPr>
              <a:xfrm>
                <a:off x="-10924423" y="0"/>
                <a:ext cx="21369778" cy="6858026"/>
              </a:xfrm>
              <a:prstGeom prst="rect">
                <a:avLst/>
              </a:prstGeom>
              <a:blipFill>
                <a:blip r:embed="rId7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bbb</a:t>
                </a:r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Flowchart: Delay 12">
                <a:extLst>
                  <a:ext uri="{FF2B5EF4-FFF2-40B4-BE49-F238E27FC236}">
                    <a16:creationId xmlns:a16="http://schemas.microsoft.com/office/drawing/2014/main" id="{A9F81158-E3C1-4FFB-8F5B-B9B96AC5D389}"/>
                  </a:ext>
                </a:extLst>
              </p:cNvPr>
              <p:cNvSpPr/>
              <p:nvPr/>
            </p:nvSpPr>
            <p:spPr>
              <a:xfrm>
                <a:off x="10306101" y="879507"/>
                <a:ext cx="1430175" cy="1124471"/>
              </a:xfrm>
              <a:prstGeom prst="flowChartDelay">
                <a:avLst/>
              </a:prstGeom>
              <a:blipFill>
                <a:blip r:embed="rId7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 Rounded MT Bold" panose="020F0704030504030204" pitchFamily="34" charset="0"/>
                  </a:rPr>
                  <a:t>D</a:t>
                </a:r>
                <a:endParaRPr lang="en-US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93B24E-6D3B-452F-B1DE-F062915D57BA}"/>
                </a:ext>
              </a:extLst>
            </p:cNvPr>
            <p:cNvSpPr txBox="1"/>
            <p:nvPr/>
          </p:nvSpPr>
          <p:spPr>
            <a:xfrm>
              <a:off x="6357219" y="1462256"/>
              <a:ext cx="1085175" cy="3416320"/>
            </a:xfrm>
            <a:prstGeom prst="rect">
              <a:avLst/>
            </a:prstGeom>
            <a:blipFill>
              <a:blip r:embed="rId8">
                <a:extLst>
                  <a:ext uri="{837473B0-CC2E-450A-ABE3-18F120FF3D39}">
                    <a1611:picAttrSrcUrl xmlns:a1611="http://schemas.microsoft.com/office/drawing/2016/11/main" r:id="rId9"/>
                  </a:ext>
                </a:extLst>
              </a:blip>
              <a:stretch>
                <a:fillRect/>
              </a:stretch>
            </a:blipFill>
            <a:effectLst>
              <a:glow rad="177800">
                <a:schemeClr val="tx1">
                  <a:alpha val="33000"/>
                </a:schemeClr>
              </a:glow>
              <a:outerShdw blurRad="50800" dist="38100" dir="16200000" rotWithShape="0">
                <a:prstClr val="black">
                  <a:alpha val="40000"/>
                </a:prstClr>
              </a:outerShdw>
              <a:reflection blurRad="6350" stA="50000" endA="300" endPos="5500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n/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What</a:t>
              </a:r>
            </a:p>
            <a:p>
              <a:r>
                <a:rPr lang="en-US" sz="2400" b="1" dirty="0">
                  <a:ln/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is</a:t>
              </a:r>
            </a:p>
            <a:p>
              <a:r>
                <a:rPr lang="en-US" sz="2400" b="1" dirty="0">
                  <a:ln/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Merge</a:t>
              </a:r>
            </a:p>
            <a:p>
              <a:r>
                <a:rPr lang="en-US" sz="2400" b="1" dirty="0">
                  <a:ln/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Sort ?</a:t>
              </a:r>
            </a:p>
            <a:p>
              <a:r>
                <a:rPr lang="en-US" sz="2400" b="1" dirty="0">
                  <a:ln/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&amp;</a:t>
              </a:r>
            </a:p>
            <a:p>
              <a:r>
                <a:rPr lang="en-US" sz="2400" b="1" dirty="0">
                  <a:ln/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Why</a:t>
              </a:r>
            </a:p>
            <a:p>
              <a:r>
                <a:rPr lang="en-US" sz="2400" b="1" dirty="0">
                  <a:ln/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Using</a:t>
              </a:r>
            </a:p>
            <a:p>
              <a:r>
                <a:rPr lang="en-US" sz="2400" b="1" dirty="0">
                  <a:ln/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It ?</a:t>
              </a:r>
            </a:p>
            <a:p>
              <a:endParaRPr lang="en-US" sz="24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4BF3B18-B0DC-49D6-851E-6520090AEA08}"/>
              </a:ext>
            </a:extLst>
          </p:cNvPr>
          <p:cNvGrpSpPr/>
          <p:nvPr/>
        </p:nvGrpSpPr>
        <p:grpSpPr>
          <a:xfrm>
            <a:off x="-12267575" y="-10982"/>
            <a:ext cx="19347963" cy="6858026"/>
            <a:chOff x="-7166782" y="-131"/>
            <a:chExt cx="19347963" cy="685802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838E46A-0634-47F1-9FBA-5A9099F32F2E}"/>
                </a:ext>
              </a:extLst>
            </p:cNvPr>
            <p:cNvGrpSpPr/>
            <p:nvPr/>
          </p:nvGrpSpPr>
          <p:grpSpPr>
            <a:xfrm>
              <a:off x="-7166782" y="-131"/>
              <a:ext cx="19347963" cy="6858026"/>
              <a:chOff x="-12390053" y="-26"/>
              <a:chExt cx="22899808" cy="6858026"/>
            </a:xfrm>
          </p:grpSpPr>
          <p:sp>
            <p:nvSpPr>
              <p:cNvPr id="15" name="Flowchart: Delay 14">
                <a:extLst>
                  <a:ext uri="{FF2B5EF4-FFF2-40B4-BE49-F238E27FC236}">
                    <a16:creationId xmlns:a16="http://schemas.microsoft.com/office/drawing/2014/main" id="{1676EF23-6747-4B6F-A89F-F08D93769861}"/>
                  </a:ext>
                </a:extLst>
              </p:cNvPr>
              <p:cNvSpPr/>
              <p:nvPr/>
            </p:nvSpPr>
            <p:spPr>
              <a:xfrm>
                <a:off x="8785377" y="2174150"/>
                <a:ext cx="1724378" cy="1080684"/>
              </a:xfrm>
              <a:prstGeom prst="flowChartDelay">
                <a:avLst/>
              </a:prstGeom>
              <a:blipFill>
                <a:blip r:embed="rId10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 Rounded MT Bold" panose="020F0704030504030204" pitchFamily="34" charset="0"/>
                  </a:rPr>
                  <a:t>C</a:t>
                </a:r>
                <a:endParaRPr lang="en-US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991F7A1-D576-42B3-8178-BF7AEF3B084F}"/>
                  </a:ext>
                </a:extLst>
              </p:cNvPr>
              <p:cNvSpPr/>
              <p:nvPr/>
            </p:nvSpPr>
            <p:spPr>
              <a:xfrm>
                <a:off x="-12390053" y="-26"/>
                <a:ext cx="21489918" cy="6858026"/>
              </a:xfrm>
              <a:prstGeom prst="rect">
                <a:avLst/>
              </a:prstGeom>
              <a:blipFill>
                <a:blip r:embed="rId10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Binary</a:t>
                </a: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93F2F44-5418-42DC-BDA5-6D1146D37B15}"/>
                </a:ext>
              </a:extLst>
            </p:cNvPr>
            <p:cNvSpPr txBox="1"/>
            <p:nvPr/>
          </p:nvSpPr>
          <p:spPr>
            <a:xfrm>
              <a:off x="8142795" y="1326750"/>
              <a:ext cx="1341902" cy="3785652"/>
            </a:xfrm>
            <a:prstGeom prst="rect">
              <a:avLst/>
            </a:prstGeom>
            <a:blipFill>
              <a:blip r:embed="rId11">
                <a:extLst>
                  <a:ext uri="{837473B0-CC2E-450A-ABE3-18F120FF3D39}">
                    <a1611:picAttrSrcUrl xmlns:a1611="http://schemas.microsoft.com/office/drawing/2016/11/main" r:id="rId12"/>
                  </a:ext>
                </a:extLst>
              </a:blip>
              <a:stretch>
                <a:fillRect/>
              </a:stretch>
            </a:blipFill>
            <a:effectLst>
              <a:glow rad="177800">
                <a:schemeClr val="tx1">
                  <a:alpha val="33000"/>
                </a:schemeClr>
              </a:glow>
              <a:outerShdw blurRad="50800" dist="38100" dir="16200000" rotWithShape="0">
                <a:prstClr val="black">
                  <a:alpha val="40000"/>
                </a:prstClr>
              </a:outerShdw>
              <a:reflection blurRad="6350" stA="50000" endA="300" endPos="5500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n/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Algorithm</a:t>
              </a:r>
            </a:p>
            <a:p>
              <a:r>
                <a:rPr lang="en-US" sz="2400" b="1" dirty="0">
                  <a:ln/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Of</a:t>
              </a:r>
            </a:p>
            <a:p>
              <a:r>
                <a:rPr lang="en-US" sz="2400" b="1" dirty="0">
                  <a:ln/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Merge</a:t>
              </a:r>
            </a:p>
            <a:p>
              <a:r>
                <a:rPr lang="en-US" sz="2400" b="1" dirty="0">
                  <a:ln/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Sorting</a:t>
              </a:r>
            </a:p>
            <a:p>
              <a:r>
                <a:rPr lang="en-US" sz="2400" b="1" dirty="0">
                  <a:ln/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&amp;</a:t>
              </a:r>
            </a:p>
            <a:p>
              <a:r>
                <a:rPr lang="en-US" sz="2400" b="1" dirty="0">
                  <a:ln/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Time –</a:t>
              </a:r>
            </a:p>
            <a:p>
              <a:r>
                <a:rPr lang="en-US" sz="2400" b="1" dirty="0">
                  <a:ln/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Complexity</a:t>
              </a:r>
            </a:p>
            <a:p>
              <a:endParaRPr lang="en-US" sz="24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D02D33B-81CB-4E1F-B5C6-F90DE01006B2}"/>
              </a:ext>
            </a:extLst>
          </p:cNvPr>
          <p:cNvGrpSpPr/>
          <p:nvPr/>
        </p:nvGrpSpPr>
        <p:grpSpPr>
          <a:xfrm>
            <a:off x="-8858510" y="10956"/>
            <a:ext cx="14625187" cy="6857997"/>
            <a:chOff x="-9041168" y="-52"/>
            <a:chExt cx="14685284" cy="6857997"/>
          </a:xfrm>
          <a:blipFill>
            <a:blip r:embed="rId13"/>
            <a:tile tx="0" ty="0" sx="100000" sy="100000" flip="none" algn="tl"/>
          </a:blipFill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ACC2628-F8AC-4BF0-A61A-871F8D6D4B49}"/>
                </a:ext>
              </a:extLst>
            </p:cNvPr>
            <p:cNvGrpSpPr/>
            <p:nvPr/>
          </p:nvGrpSpPr>
          <p:grpSpPr>
            <a:xfrm>
              <a:off x="-9041168" y="-52"/>
              <a:ext cx="14685284" cy="6857997"/>
              <a:chOff x="-864972" y="-74145"/>
              <a:chExt cx="11202902" cy="6932141"/>
            </a:xfrm>
            <a:grpFill/>
            <a:effectLst>
              <a:glow rad="12700">
                <a:schemeClr val="accent3">
                  <a:satMod val="175000"/>
                  <a:alpha val="56000"/>
                </a:schemeClr>
              </a:glow>
              <a:outerShdw blurRad="254000" dist="101600" algn="l" rotWithShape="0">
                <a:prstClr val="black">
                  <a:alpha val="52000"/>
                </a:prstClr>
              </a:outerShdw>
            </a:effectLst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7D02084-CED4-4C7B-B046-4038B1A21D09}"/>
                  </a:ext>
                </a:extLst>
              </p:cNvPr>
              <p:cNvSpPr/>
              <p:nvPr/>
            </p:nvSpPr>
            <p:spPr>
              <a:xfrm>
                <a:off x="-864972" y="-74145"/>
                <a:ext cx="10297298" cy="69321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Flowchart: Delay 20">
                <a:extLst>
                  <a:ext uri="{FF2B5EF4-FFF2-40B4-BE49-F238E27FC236}">
                    <a16:creationId xmlns:a16="http://schemas.microsoft.com/office/drawing/2014/main" id="{3600BCF4-8C6E-4DE4-87C3-39E43AB937DF}"/>
                  </a:ext>
                </a:extLst>
              </p:cNvPr>
              <p:cNvSpPr/>
              <p:nvPr/>
            </p:nvSpPr>
            <p:spPr>
              <a:xfrm>
                <a:off x="9432326" y="3488932"/>
                <a:ext cx="905604" cy="1124466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 Rounded MT Bold" panose="020F0704030504030204" pitchFamily="34" charset="0"/>
                  </a:rPr>
                  <a:t>B</a:t>
                </a:r>
                <a:endParaRPr lang="en-US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endParaRP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681D77C-4B81-40EB-83D4-DF049207755C}"/>
                </a:ext>
              </a:extLst>
            </p:cNvPr>
            <p:cNvSpPr txBox="1"/>
            <p:nvPr/>
          </p:nvSpPr>
          <p:spPr>
            <a:xfrm>
              <a:off x="1277032" y="1698207"/>
              <a:ext cx="1461253" cy="3416320"/>
            </a:xfrm>
            <a:prstGeom prst="rect">
              <a:avLst/>
            </a:prstGeom>
            <a:blipFill>
              <a:blip r:embed="rId14">
                <a:extLst>
                  <a:ext uri="{837473B0-CC2E-450A-ABE3-18F120FF3D39}">
                    <a1611:picAttrSrcUrl xmlns:a1611="http://schemas.microsoft.com/office/drawing/2016/11/main" r:id="rId15"/>
                  </a:ext>
                </a:extLst>
              </a:blip>
              <a:stretch>
                <a:fillRect/>
              </a:stretch>
            </a:blipFill>
            <a:effectLst>
              <a:glow rad="177800">
                <a:schemeClr val="tx1">
                  <a:alpha val="33000"/>
                </a:schemeClr>
              </a:glow>
              <a:outerShdw blurRad="50800" dist="38100" dir="16200000" rotWithShape="0">
                <a:prstClr val="black">
                  <a:alpha val="40000"/>
                </a:prstClr>
              </a:outerShdw>
              <a:reflection blurRad="6350" stA="50000" endA="300" endPos="5500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Implementation </a:t>
              </a:r>
            </a:p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Of</a:t>
              </a:r>
            </a:p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Merge</a:t>
              </a:r>
            </a:p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Sorting  </a:t>
              </a:r>
            </a:p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in C++</a:t>
              </a:r>
            </a:p>
            <a:p>
              <a:endPara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endParaRPr>
            </a:p>
            <a:p>
              <a:endPara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endParaRPr>
            </a:p>
            <a:p>
              <a:endParaRPr lang="en-US" sz="24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21F9101-3440-4ACE-BE9E-E6EBD5AAE24C}"/>
              </a:ext>
            </a:extLst>
          </p:cNvPr>
          <p:cNvGrpSpPr/>
          <p:nvPr/>
        </p:nvGrpSpPr>
        <p:grpSpPr>
          <a:xfrm>
            <a:off x="-13609324" y="10927"/>
            <a:ext cx="18134597" cy="6858024"/>
            <a:chOff x="-13806011" y="0"/>
            <a:chExt cx="18134597" cy="6858024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67513E2-EB89-4AF6-A4F3-0D1869F8A516}"/>
                </a:ext>
              </a:extLst>
            </p:cNvPr>
            <p:cNvGrpSpPr/>
            <p:nvPr/>
          </p:nvGrpSpPr>
          <p:grpSpPr>
            <a:xfrm>
              <a:off x="-13806011" y="0"/>
              <a:ext cx="18134597" cy="6858024"/>
              <a:chOff x="-13806011" y="0"/>
              <a:chExt cx="18134597" cy="6858024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BF9909AB-6A3B-4BFC-A493-47C4BDE76D11}"/>
                  </a:ext>
                </a:extLst>
              </p:cNvPr>
              <p:cNvGrpSpPr/>
              <p:nvPr/>
            </p:nvGrpSpPr>
            <p:grpSpPr>
              <a:xfrm>
                <a:off x="-13806011" y="0"/>
                <a:ext cx="16946379" cy="6858024"/>
                <a:chOff x="1660443" y="379808"/>
                <a:chExt cx="12933420" cy="6858012"/>
              </a:xfrm>
              <a:solidFill>
                <a:schemeClr val="accent1">
                  <a:lumMod val="50000"/>
                </a:schemeClr>
              </a:solidFill>
              <a:effectLst>
                <a:glow rad="12700">
                  <a:schemeClr val="accent3">
                    <a:satMod val="175000"/>
                    <a:alpha val="56000"/>
                  </a:schemeClr>
                </a:glow>
                <a:outerShdw blurRad="254000" dist="101600" algn="l" rotWithShape="0">
                  <a:prstClr val="black">
                    <a:alpha val="51000"/>
                  </a:prstClr>
                </a:outerShdw>
              </a:effectLst>
            </p:grpSpPr>
            <p:sp>
              <p:nvSpPr>
                <p:cNvPr id="46" name="Flowchart: Delay 45">
                  <a:extLst>
                    <a:ext uri="{FF2B5EF4-FFF2-40B4-BE49-F238E27FC236}">
                      <a16:creationId xmlns:a16="http://schemas.microsoft.com/office/drawing/2014/main" id="{55B99046-66EF-4A9B-A733-18BBD685E455}"/>
                    </a:ext>
                  </a:extLst>
                </p:cNvPr>
                <p:cNvSpPr/>
                <p:nvPr/>
              </p:nvSpPr>
              <p:spPr>
                <a:xfrm>
                  <a:off x="9404459" y="5002187"/>
                  <a:ext cx="1047750" cy="1112441"/>
                </a:xfrm>
                <a:prstGeom prst="flowChartDelay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b="1" dirty="0">
                      <a:solidFill>
                        <a:srgbClr val="00206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 Rounded MT Bold" panose="020F0704030504030204" pitchFamily="34" charset="0"/>
                    </a:rPr>
                    <a:t>D</a:t>
                  </a:r>
                  <a:endParaRPr lang="en-US" b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67DCD26C-9D9B-4648-9534-83D7FF4DB023}"/>
                    </a:ext>
                  </a:extLst>
                </p:cNvPr>
                <p:cNvSpPr/>
                <p:nvPr/>
              </p:nvSpPr>
              <p:spPr>
                <a:xfrm>
                  <a:off x="1660443" y="379808"/>
                  <a:ext cx="12933420" cy="6858012"/>
                </a:xfrm>
                <a:prstGeom prst="rect">
                  <a:avLst/>
                </a:prstGeom>
                <a:blipFill>
                  <a:blip r:embed="rId16"/>
                  <a:tile tx="0" ty="0" sx="100000" sy="10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62" name="Flowchart: Delay 61">
                <a:extLst>
                  <a:ext uri="{FF2B5EF4-FFF2-40B4-BE49-F238E27FC236}">
                    <a16:creationId xmlns:a16="http://schemas.microsoft.com/office/drawing/2014/main" id="{A2667A27-82C8-4B99-9C7D-D6E1B9D5AE5A}"/>
                  </a:ext>
                </a:extLst>
              </p:cNvPr>
              <p:cNvSpPr/>
              <p:nvPr/>
            </p:nvSpPr>
            <p:spPr>
              <a:xfrm>
                <a:off x="3141478" y="5327288"/>
                <a:ext cx="1187108" cy="1112439"/>
              </a:xfrm>
              <a:prstGeom prst="flowChartDelay">
                <a:avLst/>
              </a:prstGeom>
              <a:blipFill>
                <a:blip r:embed="rId16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 Rounded MT Bold" panose="020F0704030504030204" pitchFamily="34" charset="0"/>
                  </a:rPr>
                  <a:t>A</a:t>
                </a:r>
                <a:endParaRPr lang="en-US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endParaRP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2D5FF96E-3E73-43A2-976D-953029D1FC9B}"/>
                </a:ext>
              </a:extLst>
            </p:cNvPr>
            <p:cNvGrpSpPr/>
            <p:nvPr/>
          </p:nvGrpSpPr>
          <p:grpSpPr>
            <a:xfrm>
              <a:off x="-2629289" y="2287171"/>
              <a:ext cx="4539330" cy="2621900"/>
              <a:chOff x="-2629289" y="2287171"/>
              <a:chExt cx="4539330" cy="2621900"/>
            </a:xfrm>
          </p:grpSpPr>
          <p:sp>
            <p:nvSpPr>
              <p:cNvPr id="65" name="Rectangle: Diagonal Corners Snipped 64">
                <a:extLst>
                  <a:ext uri="{FF2B5EF4-FFF2-40B4-BE49-F238E27FC236}">
                    <a16:creationId xmlns:a16="http://schemas.microsoft.com/office/drawing/2014/main" id="{D5184B10-5A76-4EDB-8EE4-077C57D81605}"/>
                  </a:ext>
                </a:extLst>
              </p:cNvPr>
              <p:cNvSpPr/>
              <p:nvPr/>
            </p:nvSpPr>
            <p:spPr>
              <a:xfrm>
                <a:off x="-2629289" y="2287171"/>
                <a:ext cx="4539330" cy="2621900"/>
              </a:xfrm>
              <a:prstGeom prst="snip2DiagRect">
                <a:avLst/>
              </a:prstGeom>
              <a:blipFill>
                <a:blip r:embed="rId17"/>
                <a:tile tx="0" ty="0" sx="100000" sy="100000" flip="none" algn="tl"/>
              </a:blipFill>
              <a:ln>
                <a:solidFill>
                  <a:srgbClr val="669900"/>
                </a:solidFill>
              </a:ln>
              <a:effectLst>
                <a:glow>
                  <a:schemeClr val="tx1">
                    <a:alpha val="82000"/>
                  </a:schemeClr>
                </a:glow>
                <a:outerShdw blurRad="190500" dist="215900" dir="10860000" algn="r" rotWithShape="0">
                  <a:schemeClr val="tx1">
                    <a:alpha val="40000"/>
                  </a:schemeClr>
                </a:outerShdw>
                <a:reflection blurRad="127000" stA="83000" endPos="44000" dir="5400000" sy="-100000" algn="bl" rotWithShape="0"/>
                <a:softEdge rad="0"/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cap="none" spc="0" dirty="0">
                    <a:ln/>
                    <a:solidFill>
                      <a:schemeClr val="accent1">
                        <a:lumMod val="60000"/>
                        <a:lumOff val="40000"/>
                      </a:schemeClr>
                    </a:solidFill>
                    <a:effectLst>
                      <a:outerShdw blurRad="50800" dist="76200" dir="5760000" algn="t" rotWithShape="0">
                        <a:schemeClr val="tx1"/>
                      </a:outerShdw>
                      <a:reflection blurRad="6350" stA="55000" endA="300" endPos="45500" dir="5400000" sy="-100000" algn="bl" rotWithShape="0"/>
                    </a:effectLst>
                  </a:rPr>
                  <a:t>“</a:t>
                </a:r>
                <a:r>
                  <a:rPr lang="en-US" sz="3200" b="1" cap="none" spc="0" dirty="0" err="1">
                    <a:ln/>
                    <a:solidFill>
                      <a:schemeClr val="accent1">
                        <a:lumMod val="60000"/>
                        <a:lumOff val="40000"/>
                      </a:schemeClr>
                    </a:solidFill>
                    <a:effectLst>
                      <a:outerShdw blurRad="50800" dist="76200" dir="5760000" algn="t" rotWithShape="0">
                        <a:schemeClr val="tx1"/>
                      </a:outerShdw>
                      <a:reflection blurRad="6350" stA="55000" endA="300" endPos="45500" dir="5400000" sy="-100000" algn="bl" rotWithShape="0"/>
                    </a:effectLst>
                  </a:rPr>
                  <a:t>Assalamu</a:t>
                </a:r>
                <a:r>
                  <a:rPr lang="en-US" sz="3200" b="1" cap="none" spc="0" dirty="0">
                    <a:ln/>
                    <a:solidFill>
                      <a:schemeClr val="accent1">
                        <a:lumMod val="60000"/>
                        <a:lumOff val="40000"/>
                      </a:schemeClr>
                    </a:solidFill>
                    <a:effectLst>
                      <a:outerShdw blurRad="50800" dist="76200" dir="5760000" algn="t" rotWithShape="0">
                        <a:schemeClr val="tx1"/>
                      </a:outerShdw>
                      <a:reflection blurRad="6350" stA="55000" endA="300" endPos="45500" dir="5400000" sy="-100000" algn="bl" rotWithShape="0"/>
                    </a:effectLst>
                  </a:rPr>
                  <a:t> </a:t>
                </a:r>
                <a:r>
                  <a:rPr lang="en-US" sz="3200" b="1" cap="none" spc="0" dirty="0" err="1">
                    <a:ln/>
                    <a:solidFill>
                      <a:schemeClr val="accent1">
                        <a:lumMod val="60000"/>
                        <a:lumOff val="40000"/>
                      </a:schemeClr>
                    </a:solidFill>
                    <a:effectLst>
                      <a:outerShdw blurRad="50800" dist="76200" dir="5760000" algn="t" rotWithShape="0">
                        <a:schemeClr val="tx1"/>
                      </a:outerShdw>
                      <a:reflection blurRad="6350" stA="55000" endA="300" endPos="45500" dir="5400000" sy="-100000" algn="bl" rotWithShape="0"/>
                    </a:effectLst>
                  </a:rPr>
                  <a:t>Alaikum</a:t>
                </a:r>
                <a:r>
                  <a:rPr lang="en-US" sz="3200" b="1" cap="none" spc="0" dirty="0">
                    <a:ln/>
                    <a:solidFill>
                      <a:schemeClr val="accent1">
                        <a:lumMod val="60000"/>
                        <a:lumOff val="40000"/>
                      </a:schemeClr>
                    </a:solidFill>
                    <a:effectLst>
                      <a:outerShdw blurRad="50800" dist="76200" dir="5760000" algn="t" rotWithShape="0">
                        <a:schemeClr val="tx1"/>
                      </a:outerShdw>
                      <a:reflection blurRad="6350" stA="55000" endA="300" endPos="45500" dir="5400000" sy="-100000" algn="bl" rotWithShape="0"/>
                    </a:effectLst>
                  </a:rPr>
                  <a:t>”</a:t>
                </a:r>
              </a:p>
            </p:txBody>
          </p:sp>
          <p:pic>
            <p:nvPicPr>
              <p:cNvPr id="67" name="Graphic 66" descr="Handshake">
                <a:extLst>
                  <a:ext uri="{FF2B5EF4-FFF2-40B4-BE49-F238E27FC236}">
                    <a16:creationId xmlns:a16="http://schemas.microsoft.com/office/drawing/2014/main" id="{2EFAD736-353C-4465-9A09-276538CF5D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-872849" y="3838097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4BFD9D44-5F33-46B7-A03C-8A93010A7487}"/>
              </a:ext>
            </a:extLst>
          </p:cNvPr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9603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0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8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>
            <a:extLst>
              <a:ext uri="{FF2B5EF4-FFF2-40B4-BE49-F238E27FC236}">
                <a16:creationId xmlns:a16="http://schemas.microsoft.com/office/drawing/2014/main" id="{BE5AB041-8526-40D5-B88D-0C220E06D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6757" y="341622"/>
            <a:ext cx="5120640" cy="42627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// read input array and call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mergesort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int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main()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{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    int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myarray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[30], num;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    cout&lt;&lt;"Enter number of elements to be sorted:";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    cin&gt;&gt;num;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    cout&lt;&lt;"Enter "&lt;&lt;num&lt;&lt;" elements to be sorted:";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    for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(int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i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 = 0;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i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 &lt; num;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i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++) { cin&gt;&gt;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myarray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[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i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];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    }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    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merge_sort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(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myarray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, 0, num-1);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    cout&lt;&lt;"Sorted array\n";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    for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(int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i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 = 0;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i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 &lt; num;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i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++)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    {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        cout&lt;&lt;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myarray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[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i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]&lt;&lt;"\t";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    }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}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35B6A2-35DF-4B23-BBD1-29B476BE851D}"/>
              </a:ext>
            </a:extLst>
          </p:cNvPr>
          <p:cNvSpPr txBox="1"/>
          <p:nvPr/>
        </p:nvSpPr>
        <p:spPr>
          <a:xfrm>
            <a:off x="1505243" y="4707780"/>
            <a:ext cx="79623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u="sng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" pitchFamily="2" charset="0"/>
              </a:rPr>
              <a:t>Output:</a:t>
            </a:r>
          </a:p>
          <a:p>
            <a:pPr algn="l"/>
            <a:r>
              <a:rPr lang="en-US" b="1" i="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" pitchFamily="2" charset="0"/>
              </a:rPr>
              <a:t>Enter the number of elements to be sorted:10</a:t>
            </a:r>
          </a:p>
          <a:p>
            <a:pPr algn="l"/>
            <a:r>
              <a:rPr lang="en-US" b="1" i="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" pitchFamily="2" charset="0"/>
              </a:rPr>
              <a:t>Enter 10 elements to be sorted : 101  10  2  43  12  54  34  64  89  76</a:t>
            </a:r>
          </a:p>
          <a:p>
            <a:pPr algn="l"/>
            <a:r>
              <a:rPr lang="en-US" b="1" i="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" pitchFamily="2" charset="0"/>
              </a:rPr>
              <a:t>Sorted array:</a:t>
            </a:r>
          </a:p>
          <a:p>
            <a:pPr algn="l"/>
            <a:r>
              <a:rPr lang="en-US" b="1" i="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" pitchFamily="2" charset="0"/>
              </a:rPr>
              <a:t>2       10      12      34      43      54      64      76      89      101</a:t>
            </a:r>
          </a:p>
          <a:p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365451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A8C3CF-4D97-4E34-9EFB-2FE52F0D7574}"/>
              </a:ext>
            </a:extLst>
          </p:cNvPr>
          <p:cNvSpPr txBox="1"/>
          <p:nvPr/>
        </p:nvSpPr>
        <p:spPr>
          <a:xfrm>
            <a:off x="773723" y="801859"/>
            <a:ext cx="69204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i="0" u="sng" dirty="0">
                <a:solidFill>
                  <a:srgbClr val="3A3A3A"/>
                </a:solidFill>
                <a:effectLst/>
                <a:latin typeface="Work Sans" pitchFamily="2" charset="0"/>
              </a:rPr>
              <a:t>Complexity Analysis Of The Merge Sort Algorithm :</a:t>
            </a:r>
          </a:p>
          <a:p>
            <a:endParaRPr lang="en-US" sz="2000" u="sn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8DF41FD-0ABA-43ED-BB7D-D55EAA2E5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627961"/>
              </p:ext>
            </p:extLst>
          </p:nvPr>
        </p:nvGraphicFramePr>
        <p:xfrm>
          <a:off x="1113692" y="1722120"/>
          <a:ext cx="10363200" cy="1706880"/>
        </p:xfrm>
        <a:graphic>
          <a:graphicData uri="http://schemas.openxmlformats.org/drawingml/2006/table">
            <a:tbl>
              <a:tblPr>
                <a:effectLst>
                  <a:outerShdw blurRad="165100" dist="114300" algn="l" rotWithShape="0">
                    <a:prstClr val="black">
                      <a:alpha val="40000"/>
                    </a:prstClr>
                  </a:outerShdw>
                  <a:reflection blurRad="6350" stA="50000" endA="300" endPos="55000" dir="5400000" sy="-100000" algn="bl" rotWithShape="0"/>
                </a:effectLst>
              </a:tblPr>
              <a:tblGrid>
                <a:gridCol w="5181600">
                  <a:extLst>
                    <a:ext uri="{9D8B030D-6E8A-4147-A177-3AD203B41FA5}">
                      <a16:colId xmlns:a16="http://schemas.microsoft.com/office/drawing/2014/main" val="1466033675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val="599940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highlight>
                            <a:srgbClr val="C0C0C0"/>
                          </a:highlight>
                        </a:rPr>
                        <a:t>Worst case time complexity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b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highlight>
                            <a:srgbClr val="C0C0C0"/>
                          </a:highlight>
                        </a:rPr>
                        <a:t>O(n*log n)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9457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highlight>
                            <a:srgbClr val="C0C0C0"/>
                          </a:highlight>
                        </a:rPr>
                        <a:t>Best case time complexity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highlight>
                            <a:srgbClr val="C0C0C0"/>
                          </a:highlight>
                        </a:rPr>
                        <a:t>O(n*log n)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524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highlight>
                            <a:srgbClr val="C0C0C0"/>
                          </a:highlight>
                        </a:rPr>
                        <a:t>Average time complexity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highlight>
                            <a:srgbClr val="C0C0C0"/>
                          </a:highlight>
                        </a:rPr>
                        <a:t>O(n*log n)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681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b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highlight>
                            <a:srgbClr val="C0C0C0"/>
                          </a:highlight>
                        </a:rPr>
                        <a:t>Space complexity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highlight>
                            <a:srgbClr val="C0C0C0"/>
                          </a:highlight>
                        </a:rPr>
                        <a:t>O(n)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863534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9C070285-7DB1-4C7C-830A-4112181E3155}"/>
              </a:ext>
            </a:extLst>
          </p:cNvPr>
          <p:cNvSpPr/>
          <p:nvPr/>
        </p:nvSpPr>
        <p:spPr>
          <a:xfrm>
            <a:off x="3727938" y="4979963"/>
            <a:ext cx="5134708" cy="801859"/>
          </a:xfrm>
          <a:prstGeom prst="ellipse">
            <a:avLst/>
          </a:prstGeom>
          <a:solidFill>
            <a:schemeClr val="tx2">
              <a:lumMod val="5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44797616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2D6FBD-8048-4426-8006-1642DCC5C7E6}"/>
              </a:ext>
            </a:extLst>
          </p:cNvPr>
          <p:cNvSpPr txBox="1"/>
          <p:nvPr/>
        </p:nvSpPr>
        <p:spPr>
          <a:xfrm>
            <a:off x="3049172" y="3225428"/>
            <a:ext cx="6098344" cy="120032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effectLst>
            <a:glow rad="127000">
              <a:schemeClr val="bg1">
                <a:alpha val="98000"/>
              </a:schemeClr>
            </a:glow>
            <a:outerShdw blurRad="76200" dir="13500000" sy="23000" kx="1200000" algn="br" rotWithShape="0">
              <a:schemeClr val="tx1">
                <a:alpha val="20000"/>
              </a:schemeClr>
            </a:outerShdw>
            <a:reflection blurRad="6350" stA="50000" endA="300" endPos="90000" dir="5400000" sy="-100000" algn="bl" rotWithShape="0"/>
          </a:effectLst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Thanks  For Your Valuable Time</a:t>
            </a:r>
            <a:endParaRPr lang="en-US" sz="3600" dirty="0"/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955EC5CC-6378-485E-BD4A-823E7062CF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2311028"/>
            <a:ext cx="914400" cy="914400"/>
          </a:xfrm>
          <a:prstGeom prst="rect">
            <a:avLst/>
          </a:prstGeom>
          <a:effectLst>
            <a:glow rad="165100">
              <a:schemeClr val="tx1">
                <a:alpha val="26000"/>
              </a:schemeClr>
            </a:glo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A837E8-E2A8-4C02-A316-F72FFF388BCE}"/>
              </a:ext>
            </a:extLst>
          </p:cNvPr>
          <p:cNvSpPr txBox="1"/>
          <p:nvPr/>
        </p:nvSpPr>
        <p:spPr>
          <a:xfrm>
            <a:off x="9302261" y="6166897"/>
            <a:ext cx="26693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spc="3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Creator : </a:t>
            </a:r>
            <a:r>
              <a:rPr lang="en-US" sz="2000" b="1" spc="3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sm_akil</a:t>
            </a:r>
            <a:endParaRPr lang="en-US" sz="2000" b="1" spc="300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1836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417 0.00649 L -0.29232 0.00649 L -0.29128 0.30394 L 0.28464 0.30811 L 0.28112 0.00649 L 0.00417 0.00649 Z " pathEditMode="relative" ptsTypes="AAAAAA">
                                      <p:cBhvr>
                                        <p:cTn id="3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chemeClr val="accent1">
              <a:lumMod val="5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C2B5263-96EF-4756-A7EE-9FA9A6A07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"/>
                    </a14:imgEffect>
                    <a14:imgEffect>
                      <a14:brightnessContrast contras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184" y="630848"/>
            <a:ext cx="10230670" cy="5945798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9DF2D8ED-7AF5-413D-9096-A571A6108DBD}"/>
                  </a:ext>
                </a:extLst>
              </p14:cNvPr>
              <p14:cNvContentPartPr/>
              <p14:nvPr/>
            </p14:nvContentPartPr>
            <p14:xfrm>
              <a:off x="1491966" y="6115125"/>
              <a:ext cx="4884120" cy="889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9DF2D8ED-7AF5-413D-9096-A571A6108D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37966" y="6007125"/>
                <a:ext cx="4991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78B454F-C921-49CB-9760-BFA52905CB70}"/>
                  </a:ext>
                </a:extLst>
              </p14:cNvPr>
              <p14:cNvContentPartPr/>
              <p14:nvPr/>
            </p14:nvContentPartPr>
            <p14:xfrm>
              <a:off x="1457766" y="6065085"/>
              <a:ext cx="5030640" cy="396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78B454F-C921-49CB-9760-BFA52905CB7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4126" y="5957085"/>
                <a:ext cx="513828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F8FE6D7A-B1E3-43CD-9CF0-21095A8DE7DB}"/>
                  </a:ext>
                </a:extLst>
              </p14:cNvPr>
              <p14:cNvContentPartPr/>
              <p14:nvPr/>
            </p14:nvContentPartPr>
            <p14:xfrm>
              <a:off x="1519326" y="6102165"/>
              <a:ext cx="1233720" cy="392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F8FE6D7A-B1E3-43CD-9CF0-21095A8DE7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65686" y="5994525"/>
                <a:ext cx="1341360" cy="254880"/>
              </a:xfrm>
              <a:prstGeom prst="rect">
                <a:avLst/>
              </a:prstGeom>
            </p:spPr>
          </p:pic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4DA428B7-DC05-405F-AE74-59A930B9B404}"/>
              </a:ext>
            </a:extLst>
          </p:cNvPr>
          <p:cNvSpPr txBox="1"/>
          <p:nvPr/>
        </p:nvSpPr>
        <p:spPr>
          <a:xfrm>
            <a:off x="2258062" y="4424107"/>
            <a:ext cx="94195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Merge sort algorithm uses the “divide and conquer” strategy wherein we </a:t>
            </a:r>
          </a:p>
          <a:p>
            <a:pPr algn="just"/>
            <a:r>
              <a:rPr lang="en-US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divide the problem into subproblems and solve those subproblems individually. </a:t>
            </a:r>
          </a:p>
          <a:p>
            <a:pPr algn="just"/>
            <a:r>
              <a:rPr lang="en-US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These subproblems are then combined or merged together to form a unified</a:t>
            </a:r>
          </a:p>
          <a:p>
            <a:pPr algn="just"/>
            <a:r>
              <a:rPr lang="en-US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solution.</a:t>
            </a:r>
          </a:p>
          <a:p>
            <a:pPr algn="just"/>
            <a:endParaRPr lang="en-US" b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59" name="Table 59">
            <a:extLst>
              <a:ext uri="{FF2B5EF4-FFF2-40B4-BE49-F238E27FC236}">
                <a16:creationId xmlns:a16="http://schemas.microsoft.com/office/drawing/2014/main" id="{A7AA0F11-126F-4E14-AB99-7D3E54EFCE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304242"/>
              </p:ext>
            </p:extLst>
          </p:nvPr>
        </p:nvGraphicFramePr>
        <p:xfrm>
          <a:off x="1298184" y="5955985"/>
          <a:ext cx="5834136" cy="370840"/>
        </p:xfrm>
        <a:graphic>
          <a:graphicData uri="http://schemas.openxmlformats.org/drawingml/2006/table">
            <a:tbl>
              <a:tblPr firstRow="1" bandRow="1">
                <a:effectLst>
                  <a:outerShdw dist="50800" dir="5400000" algn="ctr" rotWithShape="0">
                    <a:schemeClr val="tx1">
                      <a:alpha val="45000"/>
                    </a:schemeClr>
                  </a:outerShdw>
                  <a:reflection blurRad="6350" stA="50000" endA="300" endPos="55500" dist="50800" dir="5400000" sy="-100000" algn="bl" rotWithShape="0"/>
                </a:effectLst>
                <a:tableStyleId>{5C22544A-7EE6-4342-B048-85BDC9FD1C3A}</a:tableStyleId>
              </a:tblPr>
              <a:tblGrid>
                <a:gridCol w="5834136">
                  <a:extLst>
                    <a:ext uri="{9D8B030D-6E8A-4147-A177-3AD203B41FA5}">
                      <a16:colId xmlns:a16="http://schemas.microsoft.com/office/drawing/2014/main" val="1419029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90">
                      <a:fgClr>
                        <a:schemeClr val="accent1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569647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62523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AF060E-37CE-4F04-811D-A50A38ECE5C2}"/>
              </a:ext>
            </a:extLst>
          </p:cNvPr>
          <p:cNvSpPr txBox="1"/>
          <p:nvPr/>
        </p:nvSpPr>
        <p:spPr>
          <a:xfrm>
            <a:off x="1305634" y="1296510"/>
            <a:ext cx="8353569" cy="461665"/>
          </a:xfrm>
          <a:prstGeom prst="rect">
            <a:avLst/>
          </a:prstGeom>
          <a:noFill/>
          <a:effectLst>
            <a:outerShdw blurRad="50800" dist="50800" sx="40000" sy="40000" algn="l" rotWithShape="0">
              <a:prstClr val="black">
                <a:alpha val="15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" pitchFamily="2" charset="0"/>
              </a:rPr>
              <a:t>  </a:t>
            </a:r>
            <a:r>
              <a:rPr lang="en-US" sz="2400" b="1" i="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" pitchFamily="2" charset="0"/>
              </a:rPr>
              <a:t>Merge sort is performed using the following steps:</a:t>
            </a:r>
            <a:endParaRPr lang="en-US" sz="24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75D942-DB79-4020-B6C5-67EDD7909434}"/>
              </a:ext>
            </a:extLst>
          </p:cNvPr>
          <p:cNvSpPr txBox="1"/>
          <p:nvPr/>
        </p:nvSpPr>
        <p:spPr>
          <a:xfrm>
            <a:off x="777505" y="2546252"/>
            <a:ext cx="10636990" cy="224676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000" b="1" i="0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" pitchFamily="2" charset="0"/>
              </a:rPr>
              <a:t>#1)  The list to be sorted is divided into two arrays of equal length by dividing the </a:t>
            </a:r>
          </a:p>
          <a:p>
            <a:r>
              <a:rPr lang="en-US" sz="2000" b="1" i="0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" pitchFamily="2" charset="0"/>
              </a:rPr>
              <a:t>        list on the middle element. </a:t>
            </a:r>
          </a:p>
          <a:p>
            <a:r>
              <a:rPr lang="en-US" sz="2000" b="1" i="0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" pitchFamily="2" charset="0"/>
              </a:rPr>
              <a:t>        If the number of elements in the list is either 0 or 1, then the list is considered</a:t>
            </a:r>
          </a:p>
          <a:p>
            <a:r>
              <a:rPr lang="en-US" sz="20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" pitchFamily="2" charset="0"/>
              </a:rPr>
              <a:t>    </a:t>
            </a:r>
            <a:r>
              <a:rPr lang="en-US" sz="2000" b="1" i="0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" pitchFamily="2" charset="0"/>
              </a:rPr>
              <a:t>    sorted.</a:t>
            </a:r>
          </a:p>
          <a:p>
            <a:r>
              <a:rPr lang="en-US" sz="2000" b="1" i="0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" pitchFamily="2" charset="0"/>
              </a:rPr>
              <a:t>#2)  Each </a:t>
            </a:r>
            <a:r>
              <a:rPr lang="en-US" sz="2000" b="1" i="0" dirty="0" err="1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" pitchFamily="2" charset="0"/>
              </a:rPr>
              <a:t>sublist</a:t>
            </a:r>
            <a:r>
              <a:rPr lang="en-US" sz="2000" b="1" i="0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" pitchFamily="2" charset="0"/>
              </a:rPr>
              <a:t> is sorted individually by using merge sort recursively.</a:t>
            </a:r>
          </a:p>
          <a:p>
            <a:r>
              <a:rPr lang="en-US" sz="2000" b="1" i="0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" pitchFamily="2" charset="0"/>
              </a:rPr>
              <a:t>#3)  The sorted </a:t>
            </a:r>
            <a:r>
              <a:rPr lang="en-US" sz="2000" b="1" i="0" dirty="0" err="1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" pitchFamily="2" charset="0"/>
              </a:rPr>
              <a:t>sublists</a:t>
            </a:r>
            <a:r>
              <a:rPr lang="en-US" sz="2000" b="1" i="0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" pitchFamily="2" charset="0"/>
              </a:rPr>
              <a:t> are then combined or merged together to form a complete</a:t>
            </a:r>
          </a:p>
          <a:p>
            <a:r>
              <a:rPr lang="en-US" sz="20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" pitchFamily="2" charset="0"/>
              </a:rPr>
              <a:t>       </a:t>
            </a:r>
            <a:r>
              <a:rPr lang="en-US" sz="2000" b="1" i="0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" pitchFamily="2" charset="0"/>
              </a:rPr>
              <a:t> sorted list.</a:t>
            </a:r>
            <a:endParaRPr lang="en-US" sz="2000" b="1" dirty="0">
              <a:ln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235195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53000">
              <a:srgbClr val="D1AEE8"/>
            </a:gs>
            <a:gs pos="97000">
              <a:schemeClr val="accent6">
                <a:lumMod val="75000"/>
              </a:schemeClr>
            </a:gs>
            <a:gs pos="0">
              <a:schemeClr val="accent6">
                <a:lumMod val="10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3AB202-930B-49C6-AEDB-6ACA35BDDEC5}"/>
              </a:ext>
            </a:extLst>
          </p:cNvPr>
          <p:cNvSpPr txBox="1"/>
          <p:nvPr/>
        </p:nvSpPr>
        <p:spPr>
          <a:xfrm>
            <a:off x="1364565" y="996490"/>
            <a:ext cx="10062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i="0" u="sng" dirty="0">
                <a:solidFill>
                  <a:srgbClr val="3A3A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" pitchFamily="2" charset="0"/>
              </a:rPr>
              <a:t>The general pseudo-code for the merge sort technique is given below :</a:t>
            </a:r>
            <a:endParaRPr lang="en-US" sz="2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B7E3AF-3AF2-446A-B365-95ED9C6B608A}"/>
              </a:ext>
            </a:extLst>
          </p:cNvPr>
          <p:cNvSpPr txBox="1"/>
          <p:nvPr/>
        </p:nvSpPr>
        <p:spPr>
          <a:xfrm>
            <a:off x="2605646" y="1951672"/>
            <a:ext cx="856837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Declare an array </a:t>
            </a:r>
            <a:r>
              <a:rPr lang="en-US" sz="2000" b="0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Arr</a:t>
            </a:r>
            <a:r>
              <a:rPr lang="en-US" sz="20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 of length N</a:t>
            </a:r>
            <a:b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</a:br>
            <a:r>
              <a:rPr lang="en-US" sz="20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If N=1, </a:t>
            </a:r>
            <a:r>
              <a:rPr lang="en-US" sz="2000" b="0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Arr</a:t>
            </a:r>
            <a:r>
              <a:rPr lang="en-US" sz="20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 is already sorted</a:t>
            </a:r>
            <a:b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</a:br>
            <a:r>
              <a:rPr lang="en-US" sz="20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If N&gt;1,</a:t>
            </a:r>
            <a:b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</a:br>
            <a:r>
              <a:rPr lang="en-US" sz="20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Left = 0, right = N-1</a:t>
            </a:r>
            <a:b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</a:br>
            <a:r>
              <a:rPr lang="en-US" sz="20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Find middle = (left + right)/2</a:t>
            </a:r>
            <a:b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</a:br>
            <a:r>
              <a:rPr lang="en-US" sz="20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Call </a:t>
            </a:r>
            <a:r>
              <a:rPr lang="en-US" sz="2000" b="0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merge_sort</a:t>
            </a:r>
            <a:r>
              <a:rPr lang="en-US" sz="20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(</a:t>
            </a:r>
            <a:r>
              <a:rPr lang="en-US" sz="2000" b="0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Arr,left,middle</a:t>
            </a:r>
            <a:r>
              <a:rPr lang="en-US" sz="20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) =&gt; sort first half recursively</a:t>
            </a:r>
            <a:b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</a:br>
            <a:r>
              <a:rPr lang="en-US" sz="20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Call </a:t>
            </a:r>
            <a:r>
              <a:rPr lang="en-US" sz="2000" b="0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merge_sort</a:t>
            </a:r>
            <a:r>
              <a:rPr lang="en-US" sz="20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(Arr,middle+1,right) =&gt; sort second half recursively</a:t>
            </a:r>
            <a:b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</a:br>
            <a:r>
              <a:rPr lang="en-US" sz="20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Call merge(</a:t>
            </a:r>
            <a:r>
              <a:rPr lang="en-US" sz="2000" b="0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Arr</a:t>
            </a:r>
            <a:r>
              <a:rPr lang="en-US" sz="20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, left, middle, right) to merge sorted arrays in above steps.</a:t>
            </a:r>
            <a:b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</a:br>
            <a:r>
              <a:rPr lang="en-US" sz="20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Exit;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6088C4-8C57-46C6-B172-87AD74D426A7}"/>
              </a:ext>
            </a:extLst>
          </p:cNvPr>
          <p:cNvSpPr txBox="1"/>
          <p:nvPr/>
        </p:nvSpPr>
        <p:spPr>
          <a:xfrm>
            <a:off x="1364565" y="5062364"/>
            <a:ext cx="102455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shown in the above pseudo code, in merge sort algorithm we divide the array into half and sort each half using merge sort recursively. Once sub-arrays are sorted individually, the two sub-arrays are merged together to form a complete sorted array.</a:t>
            </a:r>
            <a:endParaRPr 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7503EA-387E-4773-8AA4-51FF41794D5E}"/>
              </a:ext>
            </a:extLst>
          </p:cNvPr>
          <p:cNvGrpSpPr/>
          <p:nvPr/>
        </p:nvGrpSpPr>
        <p:grpSpPr>
          <a:xfrm>
            <a:off x="4478387" y="145807"/>
            <a:ext cx="3272911" cy="850683"/>
            <a:chOff x="4478387" y="145807"/>
            <a:chExt cx="3272911" cy="850683"/>
          </a:xfrm>
        </p:grpSpPr>
        <p:sp>
          <p:nvSpPr>
            <p:cNvPr id="10" name="Scroll: Horizontal 9">
              <a:extLst>
                <a:ext uri="{FF2B5EF4-FFF2-40B4-BE49-F238E27FC236}">
                  <a16:creationId xmlns:a16="http://schemas.microsoft.com/office/drawing/2014/main" id="{ACA7BBE0-E295-4AB0-9A4B-6991E63480A5}"/>
                </a:ext>
              </a:extLst>
            </p:cNvPr>
            <p:cNvSpPr/>
            <p:nvPr/>
          </p:nvSpPr>
          <p:spPr>
            <a:xfrm>
              <a:off x="4478387" y="145807"/>
              <a:ext cx="3272911" cy="683343"/>
            </a:xfrm>
            <a:prstGeom prst="horizontalScroll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7325CF-EDC3-4D7A-AF1D-D0A6D8D73019}"/>
                </a:ext>
              </a:extLst>
            </p:cNvPr>
            <p:cNvSpPr txBox="1"/>
            <p:nvPr/>
          </p:nvSpPr>
          <p:spPr>
            <a:xfrm>
              <a:off x="4865942" y="288604"/>
              <a:ext cx="26484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Work Sans" pitchFamily="2" charset="0"/>
                </a:rPr>
                <a:t>General Algorithm :</a:t>
              </a:r>
            </a:p>
            <a:p>
              <a:endPara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41974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DA828A-C270-411A-887B-41CEB0F696D6}"/>
              </a:ext>
            </a:extLst>
          </p:cNvPr>
          <p:cNvSpPr txBox="1"/>
          <p:nvPr/>
        </p:nvSpPr>
        <p:spPr>
          <a:xfrm>
            <a:off x="3800622" y="295421"/>
            <a:ext cx="4590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i="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" pitchFamily="2" charset="0"/>
              </a:rPr>
              <a:t>Pseudo Code For Merge Sort :</a:t>
            </a:r>
          </a:p>
          <a:p>
            <a:endParaRPr lang="en-US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0D5698-8688-4E57-969A-AAA440E8650B}"/>
              </a:ext>
            </a:extLst>
          </p:cNvPr>
          <p:cNvSpPr txBox="1"/>
          <p:nvPr/>
        </p:nvSpPr>
        <p:spPr>
          <a:xfrm>
            <a:off x="1026942" y="714920"/>
            <a:ext cx="10578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Following is the pseudo code for merge sort technique. At First, we have a procedure merge sort to split the array into halves recursively. Then we have a merge routine that will merge the sorted smaller arrays to get a complete sorted array :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FE9B34D-D2A0-45F7-8822-4201C29281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431786"/>
              </p:ext>
            </p:extLst>
          </p:nvPr>
        </p:nvGraphicFramePr>
        <p:xfrm>
          <a:off x="1333057" y="1725548"/>
          <a:ext cx="3689274" cy="4876800"/>
        </p:xfrm>
        <a:graphic>
          <a:graphicData uri="http://schemas.openxmlformats.org/drawingml/2006/table">
            <a:tbl>
              <a:tblPr/>
              <a:tblGrid>
                <a:gridCol w="3689274">
                  <a:extLst>
                    <a:ext uri="{9D8B030D-6E8A-4147-A177-3AD203B41FA5}">
                      <a16:colId xmlns:a16="http://schemas.microsoft.com/office/drawing/2014/main" val="2470482825"/>
                    </a:ext>
                  </a:extLst>
                </a:gridCol>
              </a:tblGrid>
              <a:tr h="428684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600" b="0" i="0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hnschrift" panose="020B0502040204020203" pitchFamily="34" charset="0"/>
                        </a:rPr>
                        <a:t>procedure </a:t>
                      </a:r>
                      <a:r>
                        <a:rPr lang="en-US" sz="1600" b="0" i="0" dirty="0" err="1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hnschrift" panose="020B0502040204020203" pitchFamily="34" charset="0"/>
                        </a:rPr>
                        <a:t>mergesort</a:t>
                      </a:r>
                      <a:r>
                        <a:rPr lang="en-US" sz="1600" b="0" i="0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hnschrift" panose="020B0502040204020203" pitchFamily="34" charset="0"/>
                        </a:rPr>
                        <a:t>( </a:t>
                      </a:r>
                      <a:r>
                        <a:rPr lang="en-US" sz="1600" b="0" i="0" dirty="0" err="1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hnschrift" panose="020B0502040204020203" pitchFamily="34" charset="0"/>
                        </a:rPr>
                        <a:t>array,N</a:t>
                      </a:r>
                      <a:r>
                        <a:rPr lang="en-US" sz="1600" b="0" i="0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hnschrift" panose="020B0502040204020203" pitchFamily="34" charset="0"/>
                        </a:rPr>
                        <a:t> )</a:t>
                      </a:r>
                    </a:p>
                    <a:p>
                      <a:pPr algn="l" rtl="0" fontAlgn="base"/>
                      <a:r>
                        <a:rPr lang="en-US" sz="1600" b="0" i="0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hnschrift" panose="020B0502040204020203" pitchFamily="34" charset="0"/>
                        </a:rPr>
                        <a:t>array – list of elements to be sorted</a:t>
                      </a:r>
                    </a:p>
                    <a:p>
                      <a:pPr algn="l" rtl="0" fontAlgn="base"/>
                      <a:r>
                        <a:rPr lang="en-US" sz="1600" b="0" i="0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hnschrift" panose="020B0502040204020203" pitchFamily="34" charset="0"/>
                        </a:rPr>
                        <a:t>N – number of elements in the list</a:t>
                      </a:r>
                    </a:p>
                    <a:p>
                      <a:pPr algn="l" rtl="0" fontAlgn="base"/>
                      <a:r>
                        <a:rPr lang="en-US" sz="1600" b="0" i="0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hnschrift" panose="020B0502040204020203" pitchFamily="34" charset="0"/>
                        </a:rPr>
                        <a:t>begin</a:t>
                      </a:r>
                    </a:p>
                    <a:p>
                      <a:pPr algn="l" rtl="0" fontAlgn="base"/>
                      <a:r>
                        <a:rPr lang="en-US" sz="1600" b="0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hnschrift" panose="020B0502040204020203" pitchFamily="34" charset="0"/>
                        </a:rPr>
                        <a:t>if ( N == 1 ) return array</a:t>
                      </a:r>
                    </a:p>
                    <a:p>
                      <a:pPr algn="l" rtl="0" fontAlgn="base"/>
                      <a:r>
                        <a:rPr lang="en-US" sz="1600" b="0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hnschrift" panose="020B0502040204020203" pitchFamily="34" charset="0"/>
                        </a:rPr>
                        <a:t>var array1 as array = a[0] ... a[N/2]</a:t>
                      </a:r>
                    </a:p>
                    <a:p>
                      <a:pPr algn="l" rtl="0" fontAlgn="base"/>
                      <a:r>
                        <a:rPr lang="en-US" sz="1600" b="0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hnschrift" panose="020B0502040204020203" pitchFamily="34" charset="0"/>
                        </a:rPr>
                        <a:t>var array2 as array = a[N/2+1] ... a[N]</a:t>
                      </a:r>
                    </a:p>
                    <a:p>
                      <a:pPr algn="l" rtl="0" fontAlgn="base"/>
                      <a:r>
                        <a:rPr lang="en-US" sz="1600" b="0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hnschrift" panose="020B0502040204020203" pitchFamily="34" charset="0"/>
                        </a:rPr>
                        <a:t>array1 = </a:t>
                      </a:r>
                      <a:r>
                        <a:rPr lang="en-US" sz="1600" b="0" i="0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hnschrift" panose="020B0502040204020203" pitchFamily="34" charset="0"/>
                        </a:rPr>
                        <a:t>mergesort</a:t>
                      </a:r>
                      <a:r>
                        <a:rPr lang="en-US" sz="1600" b="0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hnschrift" panose="020B0502040204020203" pitchFamily="34" charset="0"/>
                        </a:rPr>
                        <a:t>(array1)</a:t>
                      </a:r>
                    </a:p>
                    <a:p>
                      <a:pPr algn="l" rtl="0" fontAlgn="base"/>
                      <a:r>
                        <a:rPr lang="en-US" sz="1600" b="0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hnschrift" panose="020B0502040204020203" pitchFamily="34" charset="0"/>
                        </a:rPr>
                        <a:t>array2 = </a:t>
                      </a:r>
                      <a:r>
                        <a:rPr lang="en-US" sz="1600" b="0" i="0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hnschrift" panose="020B0502040204020203" pitchFamily="34" charset="0"/>
                        </a:rPr>
                        <a:t>mergesort</a:t>
                      </a:r>
                      <a:r>
                        <a:rPr lang="en-US" sz="1600" b="0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hnschrift" panose="020B0502040204020203" pitchFamily="34" charset="0"/>
                        </a:rPr>
                        <a:t>(array2)</a:t>
                      </a:r>
                    </a:p>
                    <a:p>
                      <a:pPr algn="l" rtl="0" fontAlgn="base"/>
                      <a:r>
                        <a:rPr lang="en-US" sz="1600" b="0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hnschrift" panose="020B0502040204020203" pitchFamily="34" charset="0"/>
                        </a:rPr>
                        <a:t>return merge( array1, array2 )</a:t>
                      </a:r>
                    </a:p>
                    <a:p>
                      <a:pPr algn="l" rtl="0" fontAlgn="base"/>
                      <a:r>
                        <a:rPr lang="en-US" sz="1600" b="0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hnschrift" panose="020B0502040204020203" pitchFamily="34" charset="0"/>
                        </a:rPr>
                        <a:t>end procedure</a:t>
                      </a:r>
                    </a:p>
                    <a:p>
                      <a:pPr algn="l" rtl="0" fontAlgn="base"/>
                      <a:r>
                        <a:rPr lang="en-US" sz="1600" b="0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hnschrift" panose="020B0502040204020203" pitchFamily="34" charset="0"/>
                        </a:rPr>
                        <a:t>procedure merge(array1, array2 )</a:t>
                      </a:r>
                    </a:p>
                    <a:p>
                      <a:pPr algn="l" rtl="0" fontAlgn="base"/>
                      <a:r>
                        <a:rPr lang="en-US" sz="1600" b="0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hnschrift" panose="020B0502040204020203" pitchFamily="34" charset="0"/>
                        </a:rPr>
                        <a:t>    array1 – first array</a:t>
                      </a:r>
                    </a:p>
                    <a:p>
                      <a:pPr algn="l" rtl="0" fontAlgn="base"/>
                      <a:r>
                        <a:rPr lang="en-US" sz="1600" b="0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hnschrift" panose="020B0502040204020203" pitchFamily="34" charset="0"/>
                        </a:rPr>
                        <a:t>    array2 – second array</a:t>
                      </a:r>
                    </a:p>
                    <a:p>
                      <a:pPr algn="l" rtl="0" fontAlgn="base"/>
                      <a:r>
                        <a:rPr lang="en-US" sz="1600" b="0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hnschrift" panose="020B0502040204020203" pitchFamily="34" charset="0"/>
                        </a:rPr>
                        <a:t>begin</a:t>
                      </a:r>
                    </a:p>
                    <a:p>
                      <a:pPr algn="l" rtl="0" fontAlgn="base"/>
                      <a:r>
                        <a:rPr lang="en-US" sz="1600" b="0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hnschrift" panose="020B0502040204020203" pitchFamily="34" charset="0"/>
                        </a:rPr>
                        <a:t>var c as array</a:t>
                      </a:r>
                    </a:p>
                    <a:p>
                      <a:pPr algn="l" rtl="0" fontAlgn="base"/>
                      <a:r>
                        <a:rPr lang="en-US" sz="1600" b="0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hnschrift" panose="020B0502040204020203" pitchFamily="34" charset="0"/>
                        </a:rPr>
                        <a:t>while ( a and b have elements )</a:t>
                      </a:r>
                    </a:p>
                    <a:p>
                      <a:pPr algn="l" rtl="0" fontAlgn="base"/>
                      <a:r>
                        <a:rPr lang="en-US" sz="1600" b="0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hnschrift" panose="020B0502040204020203" pitchFamily="34" charset="0"/>
                        </a:rPr>
                        <a:t>if ( array1[0] &gt; array2[0] )</a:t>
                      </a:r>
                    </a:p>
                    <a:p>
                      <a:pPr algn="l" rtl="0" fontAlgn="base"/>
                      <a:r>
                        <a:rPr lang="en-US" sz="1600" b="0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hnschrift" panose="020B0502040204020203" pitchFamily="34" charset="0"/>
                        </a:rPr>
                        <a:t>             add array2 [0] to the end of c</a:t>
                      </a:r>
                    </a:p>
                    <a:p>
                      <a:pPr algn="l" rtl="0" fontAlgn="base"/>
                      <a:r>
                        <a:rPr lang="en-US" sz="1600" b="0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hnschrift" panose="020B0502040204020203" pitchFamily="34" charset="0"/>
                        </a:rPr>
                        <a:t>            remove array2 [0] from array2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944981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CB2E3D2-1CC8-4F90-A68C-66FB442492A6}"/>
              </a:ext>
            </a:extLst>
          </p:cNvPr>
          <p:cNvSpPr txBox="1"/>
          <p:nvPr/>
        </p:nvSpPr>
        <p:spPr>
          <a:xfrm>
            <a:off x="5908103" y="1725548"/>
            <a:ext cx="23637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en-US" sz="16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else</a:t>
            </a:r>
          </a:p>
          <a:p>
            <a:pPr algn="l" rtl="0" fontAlgn="base"/>
            <a:r>
              <a:rPr lang="en-US" sz="16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            add array1 [0] to the end of c</a:t>
            </a:r>
          </a:p>
          <a:p>
            <a:pPr algn="l" rtl="0" fontAlgn="base"/>
            <a:r>
              <a:rPr lang="en-US" sz="16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             remove array1 [0] from array1</a:t>
            </a:r>
          </a:p>
          <a:p>
            <a:pPr algn="l" rtl="0" fontAlgn="base"/>
            <a:r>
              <a:rPr lang="en-US" sz="16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end if</a:t>
            </a:r>
          </a:p>
          <a:p>
            <a:pPr algn="l" rtl="0" fontAlgn="base"/>
            <a:r>
              <a:rPr lang="en-US" sz="16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end while</a:t>
            </a:r>
          </a:p>
          <a:p>
            <a:pPr algn="l" rtl="0" fontAlgn="base"/>
            <a:r>
              <a:rPr lang="en-US" sz="16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while ( a has elements )</a:t>
            </a:r>
          </a:p>
          <a:p>
            <a:pPr algn="l" rtl="0" fontAlgn="base"/>
            <a:r>
              <a:rPr lang="en-US" sz="16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add a[0] to the end of c</a:t>
            </a:r>
          </a:p>
          <a:p>
            <a:pPr algn="l" rtl="0" fontAlgn="base"/>
            <a:r>
              <a:rPr lang="en-US" sz="16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remove a[0] from a</a:t>
            </a:r>
          </a:p>
          <a:p>
            <a:pPr algn="l" rtl="0" fontAlgn="base"/>
            <a:r>
              <a:rPr lang="en-US" sz="16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end while</a:t>
            </a:r>
          </a:p>
          <a:p>
            <a:pPr algn="l" rtl="0" fontAlgn="base"/>
            <a:r>
              <a:rPr lang="en-US" sz="16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    </a:t>
            </a:r>
          </a:p>
          <a:p>
            <a:pPr algn="l" rtl="0" fontAlgn="base"/>
            <a:r>
              <a:rPr lang="en-US" sz="16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while ( b has elements )</a:t>
            </a:r>
          </a:p>
          <a:p>
            <a:pPr algn="l" rtl="0" fontAlgn="base"/>
            <a:r>
              <a:rPr lang="en-US" sz="16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add b[0] to the end of c</a:t>
            </a:r>
          </a:p>
          <a:p>
            <a:pPr algn="l" rtl="0" fontAlgn="base"/>
            <a:r>
              <a:rPr lang="en-US" sz="16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remove b[0] from b</a:t>
            </a:r>
          </a:p>
          <a:p>
            <a:pPr algn="l" rtl="0" fontAlgn="base"/>
            <a:r>
              <a:rPr lang="en-US" sz="16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end while</a:t>
            </a:r>
          </a:p>
          <a:p>
            <a:pPr algn="l" rtl="0" fontAlgn="base"/>
            <a:r>
              <a:rPr lang="en-US" sz="16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    </a:t>
            </a:r>
          </a:p>
          <a:p>
            <a:pPr algn="l" rtl="0" fontAlgn="base"/>
            <a:r>
              <a:rPr lang="en-US" sz="16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return c</a:t>
            </a:r>
          </a:p>
          <a:p>
            <a:pPr algn="l" rtl="0" fontAlgn="base"/>
            <a:r>
              <a:rPr lang="en-US" sz="1600" b="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end procedure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323CF1-E659-4FF3-B09A-2AD82660A219}"/>
              </a:ext>
            </a:extLst>
          </p:cNvPr>
          <p:cNvCxnSpPr/>
          <p:nvPr/>
        </p:nvCxnSpPr>
        <p:spPr>
          <a:xfrm>
            <a:off x="5317588" y="2060469"/>
            <a:ext cx="0" cy="434691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9633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F8A424-3527-41A3-9C2B-F810AE46374F}"/>
              </a:ext>
            </a:extLst>
          </p:cNvPr>
          <p:cNvSpPr txBox="1"/>
          <p:nvPr/>
        </p:nvSpPr>
        <p:spPr>
          <a:xfrm>
            <a:off x="1392701" y="759655"/>
            <a:ext cx="798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Let us now illustrate the merge sort technique with an example :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074" name="Picture 2" descr="merge sort Illustration">
            <a:extLst>
              <a:ext uri="{FF2B5EF4-FFF2-40B4-BE49-F238E27FC236}">
                <a16:creationId xmlns:a16="http://schemas.microsoft.com/office/drawing/2014/main" id="{17678343-AF0F-456B-949E-781CAA6F4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808" y="1419299"/>
            <a:ext cx="5667375" cy="522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12C1E3B-3870-419F-8197-197E941AFCD7}"/>
              </a:ext>
            </a:extLst>
          </p:cNvPr>
          <p:cNvCxnSpPr/>
          <p:nvPr/>
        </p:nvCxnSpPr>
        <p:spPr>
          <a:xfrm>
            <a:off x="8409183" y="1779565"/>
            <a:ext cx="0" cy="52292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BD8BF17-F1FA-4606-999C-0B66415F85CA}"/>
              </a:ext>
            </a:extLst>
          </p:cNvPr>
          <p:cNvSpPr/>
          <p:nvPr/>
        </p:nvSpPr>
        <p:spPr>
          <a:xfrm>
            <a:off x="8323123" y="1419299"/>
            <a:ext cx="200241" cy="5229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4EA234-2247-4CB7-9E54-DB9D6CC3D3CA}"/>
              </a:ext>
            </a:extLst>
          </p:cNvPr>
          <p:cNvSpPr/>
          <p:nvPr/>
        </p:nvSpPr>
        <p:spPr>
          <a:xfrm>
            <a:off x="2627627" y="1419299"/>
            <a:ext cx="228359" cy="5229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BFAA4C-2EF3-4199-ABED-D74EE8D45ADE}"/>
              </a:ext>
            </a:extLst>
          </p:cNvPr>
          <p:cNvSpPr/>
          <p:nvPr/>
        </p:nvSpPr>
        <p:spPr>
          <a:xfrm rot="5400000">
            <a:off x="5616254" y="-2019734"/>
            <a:ext cx="211115" cy="6806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C566EF-4129-4A23-BBD1-629C4C1C47ED}"/>
              </a:ext>
            </a:extLst>
          </p:cNvPr>
          <p:cNvSpPr/>
          <p:nvPr/>
        </p:nvSpPr>
        <p:spPr>
          <a:xfrm rot="5400000">
            <a:off x="4900196" y="3245094"/>
            <a:ext cx="211115" cy="6806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087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37FEA1A-89EA-4270-9FDA-8F828CF8CA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909388"/>
              </p:ext>
            </p:extLst>
          </p:nvPr>
        </p:nvGraphicFramePr>
        <p:xfrm>
          <a:off x="1249679" y="1294843"/>
          <a:ext cx="9692641" cy="3718509"/>
        </p:xfrm>
        <a:graphic>
          <a:graphicData uri="http://schemas.openxmlformats.org/drawingml/2006/table">
            <a:tbl>
              <a:tblPr/>
              <a:tblGrid>
                <a:gridCol w="1080901">
                  <a:extLst>
                    <a:ext uri="{9D8B030D-6E8A-4147-A177-3AD203B41FA5}">
                      <a16:colId xmlns:a16="http://schemas.microsoft.com/office/drawing/2014/main" val="3055641319"/>
                    </a:ext>
                  </a:extLst>
                </a:gridCol>
                <a:gridCol w="2870580">
                  <a:extLst>
                    <a:ext uri="{9D8B030D-6E8A-4147-A177-3AD203B41FA5}">
                      <a16:colId xmlns:a16="http://schemas.microsoft.com/office/drawing/2014/main" val="2307999111"/>
                    </a:ext>
                  </a:extLst>
                </a:gridCol>
                <a:gridCol w="2870580">
                  <a:extLst>
                    <a:ext uri="{9D8B030D-6E8A-4147-A177-3AD203B41FA5}">
                      <a16:colId xmlns:a16="http://schemas.microsoft.com/office/drawing/2014/main" val="2900817497"/>
                    </a:ext>
                  </a:extLst>
                </a:gridCol>
                <a:gridCol w="2870580">
                  <a:extLst>
                    <a:ext uri="{9D8B030D-6E8A-4147-A177-3AD203B41FA5}">
                      <a16:colId xmlns:a16="http://schemas.microsoft.com/office/drawing/2014/main" val="1589552380"/>
                    </a:ext>
                  </a:extLst>
                </a:gridCol>
              </a:tblGrid>
              <a:tr h="247849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6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highlight>
                            <a:srgbClr val="00FF00"/>
                          </a:highlight>
                        </a:rPr>
                        <a:t>Pass</a:t>
                      </a:r>
                    </a:p>
                  </a:txBody>
                  <a:tcPr marL="53171" marR="53171" marT="53171" marB="531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D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highlight>
                            <a:srgbClr val="00FF00"/>
                          </a:highlight>
                        </a:rPr>
                        <a:t>Unsorted list</a:t>
                      </a:r>
                    </a:p>
                  </a:txBody>
                  <a:tcPr marL="53171" marR="53171" marT="53171" marB="531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D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highlight>
                            <a:srgbClr val="00FF00"/>
                          </a:highlight>
                        </a:rPr>
                        <a:t>divide</a:t>
                      </a:r>
                    </a:p>
                  </a:txBody>
                  <a:tcPr marL="53171" marR="53171" marT="53171" marB="531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D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highlight>
                            <a:srgbClr val="00FF00"/>
                          </a:highlight>
                        </a:rPr>
                        <a:t>Sorted list</a:t>
                      </a:r>
                    </a:p>
                  </a:txBody>
                  <a:tcPr marL="53171" marR="53171" marT="53171" marB="531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965376"/>
                  </a:ext>
                </a:extLst>
              </a:tr>
              <a:tr h="554041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 b="0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marL="53171" marR="53171" marT="53171" marB="5317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 b="0" dirty="0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{12, 23,2,43,51,35,19,4 }</a:t>
                      </a:r>
                    </a:p>
                  </a:txBody>
                  <a:tcPr marL="53171" marR="53171" marT="53171" marB="5317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 b="0" dirty="0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{12,23,2,43}</a:t>
                      </a:r>
                      <a:br>
                        <a:rPr lang="en-US" sz="1600" b="0" dirty="0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</a:br>
                      <a:r>
                        <a:rPr lang="en-US" sz="1600" b="0" dirty="0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{51,35,19,4}</a:t>
                      </a:r>
                    </a:p>
                  </a:txBody>
                  <a:tcPr marL="53171" marR="53171" marT="53171" marB="5317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 b="0" dirty="0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{}</a:t>
                      </a:r>
                    </a:p>
                  </a:txBody>
                  <a:tcPr marL="53171" marR="53171" marT="53171" marB="5317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720416"/>
                  </a:ext>
                </a:extLst>
              </a:tr>
              <a:tr h="409130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 b="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marL="53171" marR="53171" marT="53171" marB="5317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 b="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{12,23,2,43}</a:t>
                      </a:r>
                      <a:br>
                        <a:rPr lang="en-US" sz="1600" b="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</a:br>
                      <a:r>
                        <a:rPr lang="en-US" sz="1600" b="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{51,35,19,4}</a:t>
                      </a:r>
                    </a:p>
                  </a:txBody>
                  <a:tcPr marL="53171" marR="53171" marT="53171" marB="5317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 b="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{12,23}{2,43}</a:t>
                      </a:r>
                      <a:br>
                        <a:rPr lang="en-US" sz="1600" b="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</a:br>
                      <a:r>
                        <a:rPr lang="en-US" sz="1600" b="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{51,35}{19,4}</a:t>
                      </a:r>
                    </a:p>
                  </a:txBody>
                  <a:tcPr marL="53171" marR="53171" marT="53171" marB="5317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 b="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{}</a:t>
                      </a:r>
                    </a:p>
                  </a:txBody>
                  <a:tcPr marL="53171" marR="53171" marT="53171" marB="5317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196965"/>
                  </a:ext>
                </a:extLst>
              </a:tr>
              <a:tr h="409130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 b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</a:p>
                  </a:txBody>
                  <a:tcPr marL="53171" marR="53171" marT="53171" marB="5317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 b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{12,23}{2,43}</a:t>
                      </a:r>
                      <a:br>
                        <a:rPr lang="en-US" sz="1600" b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</a:br>
                      <a:r>
                        <a:rPr lang="en-US" sz="1600" b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{51,35}{19,4}</a:t>
                      </a:r>
                    </a:p>
                  </a:txBody>
                  <a:tcPr marL="53171" marR="53171" marT="53171" marB="5317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 b="0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{12,23} {2,43}</a:t>
                      </a:r>
                      <a:br>
                        <a:rPr lang="en-US" sz="1600" b="0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</a:br>
                      <a:r>
                        <a:rPr lang="en-US" sz="1600" b="0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{35,51}{4,19}</a:t>
                      </a:r>
                    </a:p>
                  </a:txBody>
                  <a:tcPr marL="53171" marR="53171" marT="53171" marB="5317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 b="0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{12,23} {2,43}</a:t>
                      </a:r>
                      <a:br>
                        <a:rPr lang="en-US" sz="1600" b="0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</a:br>
                      <a:r>
                        <a:rPr lang="en-US" sz="1600" b="0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{35,51}{4,19}</a:t>
                      </a:r>
                    </a:p>
                  </a:txBody>
                  <a:tcPr marL="53171" marR="53171" marT="53171" marB="5317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789444"/>
                  </a:ext>
                </a:extLst>
              </a:tr>
              <a:tr h="409130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 b="0"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</a:p>
                  </a:txBody>
                  <a:tcPr marL="53171" marR="53171" marT="53171" marB="5317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 b="0"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{12,23} {2,43}</a:t>
                      </a:r>
                      <a:br>
                        <a:rPr lang="en-US" sz="1600" b="0"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</a:br>
                      <a:r>
                        <a:rPr lang="en-US" sz="1600" b="0"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{35,51}{4,19}</a:t>
                      </a:r>
                    </a:p>
                  </a:txBody>
                  <a:tcPr marL="53171" marR="53171" marT="53171" marB="5317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 b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{2,12,23,43}</a:t>
                      </a:r>
                      <a:br>
                        <a:rPr lang="en-US" sz="1600" b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</a:br>
                      <a:r>
                        <a:rPr lang="en-US" sz="1600" b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{4,19,35,51}</a:t>
                      </a:r>
                    </a:p>
                  </a:txBody>
                  <a:tcPr marL="53171" marR="53171" marT="53171" marB="5317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 b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{2,12,23,43}</a:t>
                      </a:r>
                      <a:br>
                        <a:rPr lang="en-US" sz="1600" b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</a:br>
                      <a:r>
                        <a:rPr lang="en-US" sz="1600" b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{4,19,35,51}</a:t>
                      </a:r>
                    </a:p>
                  </a:txBody>
                  <a:tcPr marL="53171" marR="53171" marT="53171" marB="5317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351976"/>
                  </a:ext>
                </a:extLst>
              </a:tr>
              <a:tr h="409130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 b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</a:p>
                  </a:txBody>
                  <a:tcPr marL="53171" marR="53171" marT="53171" marB="5317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 b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{2,12,23,43}</a:t>
                      </a:r>
                      <a:br>
                        <a:rPr lang="en-US" sz="1600" b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</a:br>
                      <a:r>
                        <a:rPr lang="en-US" sz="1600" b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{4,19,35,51}</a:t>
                      </a:r>
                    </a:p>
                  </a:txBody>
                  <a:tcPr marL="53171" marR="53171" marT="53171" marB="5317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 b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{2,4,12,19,23,35,43,51}</a:t>
                      </a:r>
                    </a:p>
                  </a:txBody>
                  <a:tcPr marL="53171" marR="53171" marT="53171" marB="5317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 b="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{2,4,12,19,23,35,43,51}</a:t>
                      </a:r>
                    </a:p>
                  </a:txBody>
                  <a:tcPr marL="53171" marR="53171" marT="53171" marB="5317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83231"/>
                  </a:ext>
                </a:extLst>
              </a:tr>
              <a:tr h="398217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 b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</a:t>
                      </a:r>
                    </a:p>
                  </a:txBody>
                  <a:tcPr marL="53171" marR="53171" marT="53171" marB="5317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 b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{}</a:t>
                      </a:r>
                    </a:p>
                  </a:txBody>
                  <a:tcPr marL="53171" marR="53171" marT="53171" marB="5317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 b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{}</a:t>
                      </a:r>
                    </a:p>
                  </a:txBody>
                  <a:tcPr marL="53171" marR="53171" marT="53171" marB="5317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 b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{2,4,12,19,23,35,43,51}</a:t>
                      </a:r>
                    </a:p>
                  </a:txBody>
                  <a:tcPr marL="53171" marR="53171" marT="53171" marB="5317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8418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2FAAC35-C9F5-4633-B628-7B564FD99010}"/>
              </a:ext>
            </a:extLst>
          </p:cNvPr>
          <p:cNvSpPr txBox="1"/>
          <p:nvPr/>
        </p:nvSpPr>
        <p:spPr>
          <a:xfrm>
            <a:off x="1069144" y="675250"/>
            <a:ext cx="9857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" pitchFamily="2" charset="0"/>
              </a:rPr>
              <a:t>The above illustration can be shown in a tabular form below :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EE7EFE3-BEBD-49D5-A47A-46AA08B3B0E8}"/>
              </a:ext>
            </a:extLst>
          </p:cNvPr>
          <p:cNvGrpSpPr/>
          <p:nvPr/>
        </p:nvGrpSpPr>
        <p:grpSpPr>
          <a:xfrm>
            <a:off x="1159411" y="5220516"/>
            <a:ext cx="9873176" cy="1358257"/>
            <a:chOff x="1159411" y="5220516"/>
            <a:chExt cx="9873176" cy="1358257"/>
          </a:xfrm>
        </p:grpSpPr>
        <p:sp>
          <p:nvSpPr>
            <p:cNvPr id="8" name="Rectangle: Diagonal Corners Snipped 7">
              <a:extLst>
                <a:ext uri="{FF2B5EF4-FFF2-40B4-BE49-F238E27FC236}">
                  <a16:creationId xmlns:a16="http://schemas.microsoft.com/office/drawing/2014/main" id="{63ABB1DD-ED81-4478-A2E3-0A774F3A8BD8}"/>
                </a:ext>
              </a:extLst>
            </p:cNvPr>
            <p:cNvSpPr/>
            <p:nvPr/>
          </p:nvSpPr>
          <p:spPr>
            <a:xfrm>
              <a:off x="1159411" y="5220516"/>
              <a:ext cx="9873176" cy="1358257"/>
            </a:xfrm>
            <a:prstGeom prst="snip2Diag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B045E3E-8055-4F21-801A-0E1D23EB0BAE}"/>
                </a:ext>
              </a:extLst>
            </p:cNvPr>
            <p:cNvSpPr txBox="1"/>
            <p:nvPr/>
          </p:nvSpPr>
          <p:spPr>
            <a:xfrm>
              <a:off x="1376500" y="5299479"/>
              <a:ext cx="924247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Work Sans" pitchFamily="2" charset="0"/>
                </a:rPr>
                <a:t>As shown in the above representation, first the array is divided into two sub-arrays of length 4. Each sub-array is further divided into two more sub arrays of length 2. Each sub-array is then further divided into a sub-array of one element each. This entire process is the “Divide” process.</a:t>
              </a: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76097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EA1ABF-2B01-446F-BB99-9660AB982466}"/>
              </a:ext>
            </a:extLst>
          </p:cNvPr>
          <p:cNvSpPr txBox="1"/>
          <p:nvPr/>
        </p:nvSpPr>
        <p:spPr>
          <a:xfrm>
            <a:off x="2597656" y="260099"/>
            <a:ext cx="821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3A3A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" pitchFamily="2" charset="0"/>
              </a:rPr>
              <a:t>The algorithm or technique of merge sort we have seen above uses </a:t>
            </a:r>
          </a:p>
          <a:p>
            <a:pPr algn="just"/>
            <a:r>
              <a:rPr lang="en-US" b="0" i="0" dirty="0">
                <a:solidFill>
                  <a:srgbClr val="3A3A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" pitchFamily="2" charset="0"/>
              </a:rPr>
              <a:t>    recursion. It is also known as “</a:t>
            </a:r>
            <a:r>
              <a:rPr lang="en-US" b="1" i="0" dirty="0">
                <a:solidFill>
                  <a:srgbClr val="3A3A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" pitchFamily="2" charset="0"/>
              </a:rPr>
              <a:t>recursive merge sort</a:t>
            </a:r>
            <a:r>
              <a:rPr lang="en-US" b="0" i="0" dirty="0">
                <a:solidFill>
                  <a:srgbClr val="3A3A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" pitchFamily="2" charset="0"/>
              </a:rPr>
              <a:t>”.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9BCEFBF-7B6E-4305-98DE-64019A28EF97}"/>
              </a:ext>
            </a:extLst>
          </p:cNvPr>
          <p:cNvGrpSpPr/>
          <p:nvPr/>
        </p:nvGrpSpPr>
        <p:grpSpPr>
          <a:xfrm>
            <a:off x="1066800" y="1194971"/>
            <a:ext cx="10553114" cy="507831"/>
            <a:chOff x="1066800" y="1194971"/>
            <a:chExt cx="10553114" cy="50783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9A660A3-0C9D-45B3-A13E-AE4A2D7BA2BC}"/>
                </a:ext>
              </a:extLst>
            </p:cNvPr>
            <p:cNvSpPr/>
            <p:nvPr/>
          </p:nvSpPr>
          <p:spPr>
            <a:xfrm>
              <a:off x="1066800" y="1194971"/>
              <a:ext cx="10553114" cy="507831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4500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effectLst>
              <a:glow rad="63500">
                <a:schemeClr val="accent6">
                  <a:lumMod val="75000"/>
                  <a:alpha val="25000"/>
                </a:schemeClr>
              </a:glow>
              <a:outerShdw blurRad="50800" dist="76200" dir="5400000" algn="t" rotWithShape="0">
                <a:schemeClr val="tx1">
                  <a:lumMod val="50000"/>
                  <a:lumOff val="50000"/>
                  <a:alpha val="40000"/>
                </a:schemeClr>
              </a:outerShdw>
              <a:reflection blurRad="12700" endPos="35000" dist="381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B846882-C6BB-4C07-8A6E-31D6E8FA72B6}"/>
                </a:ext>
              </a:extLst>
            </p:cNvPr>
            <p:cNvSpPr txBox="1"/>
            <p:nvPr/>
          </p:nvSpPr>
          <p:spPr>
            <a:xfrm>
              <a:off x="2221088" y="1264220"/>
              <a:ext cx="82445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0" u="sng" dirty="0">
                  <a:solidFill>
                    <a:srgbClr val="3A3A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Work Sans" pitchFamily="2" charset="0"/>
                </a:rPr>
                <a:t>Given below is an implementation of merge sort technique using C++.</a:t>
              </a:r>
              <a:endPara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0" name="Rectangle 2">
            <a:extLst>
              <a:ext uri="{FF2B5EF4-FFF2-40B4-BE49-F238E27FC236}">
                <a16:creationId xmlns:a16="http://schemas.microsoft.com/office/drawing/2014/main" id="{29350198-4316-4EDE-9BE4-2BF601D95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1730" y="2011183"/>
            <a:ext cx="3617891" cy="455509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#include &lt;iostream&gt;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using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namespace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std;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void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merge(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int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*,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int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,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 int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,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 int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);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void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merge_sort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int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*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arr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int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low,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int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high){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    int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mid;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   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if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(low &lt; high){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       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//divide the array at mid and sort independently using merge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sort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       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mid=(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low+high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)/2;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        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merge_sort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(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arr,low,mid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);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        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merge_sort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(arr,mid+1,high);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       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//merge or conquer sorted arrays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       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merge(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arr,low,high,mid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);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      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}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   }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aco"/>
              </a:rPr>
              <a:t>}</a:t>
            </a:r>
            <a:endParaRPr kumimoji="0" lang="en-US" altLang="en-US" sz="3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CE3F5D34-2375-4568-8C6A-6E938E52C68F}"/>
              </a:ext>
            </a:extLst>
          </p:cNvPr>
          <p:cNvSpPr/>
          <p:nvPr/>
        </p:nvSpPr>
        <p:spPr>
          <a:xfrm>
            <a:off x="9200270" y="2595488"/>
            <a:ext cx="393896" cy="1610751"/>
          </a:xfrm>
          <a:prstGeom prst="downArrow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486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14213 L 0.00013 0.61598 " pathEditMode="relative" ptsTypes="AA">
                                      <p:cBhvr>
                                        <p:cTn id="2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7CE704-3C17-4F2C-ADB9-216214CEC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4041" y="1230574"/>
            <a:ext cx="4933369" cy="4924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Monaco"/>
              </a:rPr>
              <a:t>// Merge sort 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void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Monaco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merge(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Monaco"/>
              </a:rPr>
              <a:t>int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Monaco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*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arr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Monaco"/>
              </a:rPr>
              <a:t>int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Monaco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low,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Monaco"/>
              </a:rPr>
              <a:t> int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Monaco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high,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Monaco"/>
              </a:rPr>
              <a:t>int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Monaco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mid){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Monaco"/>
              </a:rPr>
              <a:t>  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Monaco"/>
              </a:rPr>
              <a:t> int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Monaco"/>
              </a:rPr>
              <a:t>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i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, j, k, c[50];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Monaco"/>
              </a:rPr>
              <a:t>    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i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 = low;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Monaco"/>
              </a:rPr>
              <a:t>   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k = low;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Monaco"/>
              </a:rPr>
              <a:t>   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j = mid + 1;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Monaco"/>
              </a:rPr>
              <a:t>   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while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Monaco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(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i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 &lt;= mid &amp;&amp; j &lt;= high) {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Monaco"/>
              </a:rPr>
              <a:t>       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if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Monaco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(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arr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[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i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] &lt;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arr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[j]) {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Monaco"/>
              </a:rPr>
              <a:t>           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c[k] =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arr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[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i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];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Monaco"/>
              </a:rPr>
              <a:t>           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k++;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Monaco"/>
              </a:rPr>
              <a:t>            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i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++;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Monaco"/>
              </a:rPr>
              <a:t>       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}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Monaco"/>
              </a:rPr>
              <a:t>       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else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Monaco"/>
              </a:rPr>
              <a:t> 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{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Monaco"/>
              </a:rPr>
              <a:t>           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c[k] =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arr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[j];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Monaco"/>
              </a:rPr>
              <a:t>           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k++;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Monaco"/>
              </a:rPr>
              <a:t>            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j++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;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Monaco"/>
              </a:rPr>
              <a:t>       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}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Monaco"/>
              </a:rPr>
              <a:t>   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}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Monaco"/>
              </a:rPr>
              <a:t>   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04AE22-70D6-482A-9329-B24772CFEE42}"/>
              </a:ext>
            </a:extLst>
          </p:cNvPr>
          <p:cNvSpPr txBox="1"/>
          <p:nvPr/>
        </p:nvSpPr>
        <p:spPr>
          <a:xfrm>
            <a:off x="7737231" y="1305340"/>
            <a:ext cx="2610523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Monaco"/>
              </a:rPr>
              <a:t> 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while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Monaco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(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i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 &lt;= mid) {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Monaco"/>
              </a:rPr>
              <a:t>        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c[k] =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arr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[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i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];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Monaco"/>
              </a:rPr>
              <a:t>        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k++;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Monaco"/>
              </a:rPr>
              <a:t>        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i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++;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Monaco"/>
              </a:rPr>
              <a:t>    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}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Monaco"/>
              </a:rPr>
              <a:t>    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while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Monaco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(j &lt;= high) {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Monaco"/>
              </a:rPr>
              <a:t>        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c[k] =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arr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[j];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Monaco"/>
              </a:rPr>
              <a:t>        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k++;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Monaco"/>
              </a:rPr>
              <a:t>        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j++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;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Monaco"/>
              </a:rPr>
              <a:t>    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}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Monaco"/>
              </a:rPr>
              <a:t>    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for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Monaco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(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i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 = low;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i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 &lt; k;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i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++)  {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Monaco"/>
              </a:rPr>
              <a:t>        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arr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[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i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] = c[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i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];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Monaco"/>
              </a:rPr>
              <a:t>    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}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}</a:t>
            </a:r>
            <a:endParaRPr lang="en-US" b="1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DF9C8B9-FFE8-4BBE-AF98-2A6D8E904031}"/>
              </a:ext>
            </a:extLst>
          </p:cNvPr>
          <p:cNvSpPr/>
          <p:nvPr/>
        </p:nvSpPr>
        <p:spPr>
          <a:xfrm>
            <a:off x="5681003" y="3098407"/>
            <a:ext cx="829993" cy="6611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188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1504</TotalTime>
  <Words>1412</Words>
  <Application>Microsoft Office PowerPoint</Application>
  <PresentationFormat>Widescreen</PresentationFormat>
  <Paragraphs>207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Arial</vt:lpstr>
      <vt:lpstr>Arial Rounded MT Bold</vt:lpstr>
      <vt:lpstr>Bahnschrift</vt:lpstr>
      <vt:lpstr>Bradley Hand ITC</vt:lpstr>
      <vt:lpstr>Calibri</vt:lpstr>
      <vt:lpstr>Lucida Sans Unicode</vt:lpstr>
      <vt:lpstr>Monaco</vt:lpstr>
      <vt:lpstr>Tahoma</vt:lpstr>
      <vt:lpstr>Tw Cen MT</vt:lpstr>
      <vt:lpstr>Wingdings</vt:lpstr>
      <vt:lpstr>Work Sans</vt:lpstr>
      <vt:lpstr>Droplet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sm_ akil</dc:creator>
  <cp:lastModifiedBy>sm_ akil</cp:lastModifiedBy>
  <cp:revision>33</cp:revision>
  <dcterms:created xsi:type="dcterms:W3CDTF">2022-03-21T15:00:47Z</dcterms:created>
  <dcterms:modified xsi:type="dcterms:W3CDTF">2022-03-24T04:10:10Z</dcterms:modified>
</cp:coreProperties>
</file>